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59" r:id="rId2"/>
    <p:sldId id="332" r:id="rId3"/>
    <p:sldId id="331" r:id="rId4"/>
    <p:sldId id="353" r:id="rId5"/>
    <p:sldId id="354" r:id="rId6"/>
    <p:sldId id="352" r:id="rId7"/>
    <p:sldId id="351" r:id="rId8"/>
    <p:sldId id="327" r:id="rId9"/>
    <p:sldId id="329" r:id="rId10"/>
    <p:sldId id="321" r:id="rId11"/>
    <p:sldId id="326" r:id="rId12"/>
    <p:sldId id="335" r:id="rId13"/>
    <p:sldId id="336" r:id="rId14"/>
    <p:sldId id="330" r:id="rId15"/>
    <p:sldId id="338" r:id="rId16"/>
    <p:sldId id="356" r:id="rId17"/>
    <p:sldId id="339" r:id="rId18"/>
    <p:sldId id="340" r:id="rId19"/>
    <p:sldId id="341" r:id="rId20"/>
    <p:sldId id="359" r:id="rId21"/>
    <p:sldId id="342" r:id="rId22"/>
    <p:sldId id="357" r:id="rId23"/>
    <p:sldId id="337" r:id="rId24"/>
    <p:sldId id="343" r:id="rId25"/>
    <p:sldId id="344" r:id="rId26"/>
    <p:sldId id="345" r:id="rId27"/>
    <p:sldId id="346" r:id="rId28"/>
    <p:sldId id="347" r:id="rId29"/>
    <p:sldId id="348" r:id="rId30"/>
    <p:sldId id="349" r:id="rId31"/>
    <p:sldId id="358" r:id="rId32"/>
    <p:sldId id="318" r:id="rId33"/>
    <p:sldId id="317" r:id="rId34"/>
  </p:sldIdLst>
  <p:sldSz cx="9144000" cy="6858000" type="screen4x3"/>
  <p:notesSz cx="6858000" cy="9144000"/>
  <p:defaultTextStyle>
    <a:defPPr>
      <a:defRPr lang="en-US"/>
    </a:defPPr>
    <a:lvl1pPr algn="l" rtl="0" eaLnBrk="0" fontAlgn="base" hangingPunct="0">
      <a:spcBef>
        <a:spcPct val="0"/>
      </a:spcBef>
      <a:spcAft>
        <a:spcPct val="0"/>
      </a:spcAft>
      <a:defRPr sz="2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200" kern="1200">
        <a:solidFill>
          <a:schemeClr val="tx1"/>
        </a:solidFill>
        <a:latin typeface="Arial" pitchFamily="34" charset="0"/>
        <a:ea typeface="+mn-ea"/>
        <a:cs typeface="+mn-cs"/>
      </a:defRPr>
    </a:lvl5pPr>
    <a:lvl6pPr marL="2286000" algn="l" defTabSz="914400" rtl="0" eaLnBrk="1" latinLnBrk="0" hangingPunct="1">
      <a:defRPr sz="2200" kern="1200">
        <a:solidFill>
          <a:schemeClr val="tx1"/>
        </a:solidFill>
        <a:latin typeface="Arial" pitchFamily="34" charset="0"/>
        <a:ea typeface="+mn-ea"/>
        <a:cs typeface="+mn-cs"/>
      </a:defRPr>
    </a:lvl6pPr>
    <a:lvl7pPr marL="2743200" algn="l" defTabSz="914400" rtl="0" eaLnBrk="1" latinLnBrk="0" hangingPunct="1">
      <a:defRPr sz="2200" kern="1200">
        <a:solidFill>
          <a:schemeClr val="tx1"/>
        </a:solidFill>
        <a:latin typeface="Arial" pitchFamily="34" charset="0"/>
        <a:ea typeface="+mn-ea"/>
        <a:cs typeface="+mn-cs"/>
      </a:defRPr>
    </a:lvl7pPr>
    <a:lvl8pPr marL="3200400" algn="l" defTabSz="914400" rtl="0" eaLnBrk="1" latinLnBrk="0" hangingPunct="1">
      <a:defRPr sz="2200" kern="1200">
        <a:solidFill>
          <a:schemeClr val="tx1"/>
        </a:solidFill>
        <a:latin typeface="Arial" pitchFamily="34" charset="0"/>
        <a:ea typeface="+mn-ea"/>
        <a:cs typeface="+mn-cs"/>
      </a:defRPr>
    </a:lvl8pPr>
    <a:lvl9pPr marL="3657600" algn="l" defTabSz="914400" rtl="0" eaLnBrk="1" latinLnBrk="0" hangingPunct="1">
      <a:defRPr sz="2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78" autoAdjust="0"/>
    <p:restoredTop sz="90929" autoAdjust="0"/>
  </p:normalViewPr>
  <p:slideViewPr>
    <p:cSldViewPr snapToGrid="0">
      <p:cViewPr varScale="1">
        <p:scale>
          <a:sx n="92" d="100"/>
          <a:sy n="92" d="100"/>
        </p:scale>
        <p:origin x="-20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smtClean="0">
                <a:latin typeface="Times" pitchFamily="-32" charset="0"/>
              </a:defRPr>
            </a:lvl1pPr>
          </a:lstStyle>
          <a:p>
            <a:pPr>
              <a:defRPr/>
            </a:pPr>
            <a:endParaRPr lang="en-GB" dirty="0"/>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smtClean="0">
                <a:latin typeface="Times" pitchFamily="-32"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1" smtClean="0">
                <a:latin typeface="Times" pitchFamily="-32" charset="0"/>
              </a:defRPr>
            </a:lvl1pPr>
          </a:lstStyle>
          <a:p>
            <a:pPr>
              <a:defRPr/>
            </a:pPr>
            <a:endParaRPr lang="en-GB" dirty="0"/>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smtClean="0">
                <a:latin typeface="Times" pitchFamily="-32" charset="0"/>
              </a:defRPr>
            </a:lvl1pPr>
          </a:lstStyle>
          <a:p>
            <a:pPr>
              <a:defRPr/>
            </a:pPr>
            <a:fld id="{84F76EB7-E97D-43EF-8D77-60018FE7ABFE}" type="slidenum">
              <a:rPr lang="en-GB"/>
              <a:pPr>
                <a:defRPr/>
              </a:pPr>
              <a:t>‹#›</a:t>
            </a:fld>
            <a:endParaRPr lang="en-GB" dirty="0"/>
          </a:p>
        </p:txBody>
      </p:sp>
    </p:spTree>
    <p:extLst>
      <p:ext uri="{BB962C8B-B14F-4D97-AF65-F5344CB8AC3E}">
        <p14:creationId xmlns:p14="http://schemas.microsoft.com/office/powerpoint/2010/main" val="3388237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Ladies and Gentelemen – Pleasure and privilege</a:t>
            </a:r>
          </a:p>
          <a:p>
            <a:r>
              <a:rPr lang="da-DK" dirty="0"/>
              <a:t>My name is, eco. Tell you more</a:t>
            </a:r>
          </a:p>
          <a:p>
            <a:endParaRPr lang="da-DK" dirty="0"/>
          </a:p>
          <a:p>
            <a:r>
              <a:rPr lang="da-DK" dirty="0"/>
              <a:t>I want you to consider my presentation as food for thought in terms of the future development of NP systems. </a:t>
            </a:r>
          </a:p>
          <a:p>
            <a:r>
              <a:rPr lang="da-DK" dirty="0"/>
              <a:t>The way consumers purchase and consume communications services is changing. Namely bundling.</a:t>
            </a:r>
          </a:p>
          <a:p>
            <a:r>
              <a:rPr lang="da-DK" dirty="0"/>
              <a:t>These changes will have a fundamental impact on the future development of national telehone numbering plans and management o that resource. Consequently, NP systems, processes and procedures will be affected also.</a:t>
            </a:r>
          </a:p>
          <a:p>
            <a:r>
              <a:rPr lang="da-DK" dirty="0"/>
              <a:t>Until now, NP has been a vary successful competition enabler. It needs to remain so in the new environment.</a:t>
            </a:r>
          </a:p>
          <a:p>
            <a:endParaRPr lang="da-DK" dirty="0"/>
          </a:p>
        </p:txBody>
      </p:sp>
      <p:sp>
        <p:nvSpPr>
          <p:cNvPr id="4" name="Slide Number Placeholder 3"/>
          <p:cNvSpPr>
            <a:spLocks noGrp="1"/>
          </p:cNvSpPr>
          <p:nvPr>
            <p:ph type="sldNum" sz="quarter" idx="10"/>
          </p:nvPr>
        </p:nvSpPr>
        <p:spPr/>
        <p:txBody>
          <a:bodyPr/>
          <a:lstStyle/>
          <a:p>
            <a:pPr>
              <a:defRPr/>
            </a:pPr>
            <a:fld id="{84F76EB7-E97D-43EF-8D77-60018FE7ABFE}" type="slidenum">
              <a:rPr lang="en-GB" smtClean="0"/>
              <a:pPr>
                <a:defRPr/>
              </a:pPr>
              <a:t>1</a:t>
            </a:fld>
            <a:endParaRPr lang="en-GB" dirty="0"/>
          </a:p>
        </p:txBody>
      </p:sp>
    </p:spTree>
    <p:extLst>
      <p:ext uri="{BB962C8B-B14F-4D97-AF65-F5344CB8AC3E}">
        <p14:creationId xmlns:p14="http://schemas.microsoft.com/office/powerpoint/2010/main" val="311874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ea typeface="ＭＳ Ｐゴシック" pitchFamily="34" charset="-128"/>
              </a:rPr>
              <a:t>This is an adaptation of a slide from TDC in a presentation to PT TRIS in March earlier this year. TDC consider 3 phases on the road to all-IP. I have added the numbering section at the bottom which highlights a correspodning evolution in numbering. Of course, when we look at evolution internally we predict based on trends in technology, consumer preferences, regulation etc but the speed of evolution can be dictated by looking back and seeing how external factors have influenced the speed of evolution in the past.</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D2A2E0-F031-49A3-9849-C6C8FB36F1B2}" type="slidenum">
              <a:rPr lang="en-US" altLang="da-DK" smtClean="0">
                <a:latin typeface="Arial" charset="0"/>
              </a:rPr>
              <a:pPr eaLnBrk="1" hangingPunct="1">
                <a:spcBef>
                  <a:spcPct val="0"/>
                </a:spcBef>
              </a:pPr>
              <a:t>7</a:t>
            </a:fld>
            <a:endParaRPr lang="en-US" altLang="da-DK"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004E8D69-3229-4DE3-AD03-E1652B6D250A}" type="slidenum">
              <a:rPr lang="en-GB" smtClean="0"/>
              <a:pPr>
                <a:defRPr/>
              </a:pPr>
              <a:t>22</a:t>
            </a:fld>
            <a:endParaRPr lang="en-GB" dirty="0"/>
          </a:p>
        </p:txBody>
      </p:sp>
    </p:spTree>
    <p:extLst>
      <p:ext uri="{BB962C8B-B14F-4D97-AF65-F5344CB8AC3E}">
        <p14:creationId xmlns:p14="http://schemas.microsoft.com/office/powerpoint/2010/main" val="262863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004E8D69-3229-4DE3-AD03-E1652B6D250A}" type="slidenum">
              <a:rPr lang="en-GB" smtClean="0"/>
              <a:pPr>
                <a:defRPr/>
              </a:pPr>
              <a:t>30</a:t>
            </a:fld>
            <a:endParaRPr lang="en-GB" dirty="0"/>
          </a:p>
        </p:txBody>
      </p:sp>
    </p:spTree>
    <p:extLst>
      <p:ext uri="{BB962C8B-B14F-4D97-AF65-F5344CB8AC3E}">
        <p14:creationId xmlns:p14="http://schemas.microsoft.com/office/powerpoint/2010/main" val="262863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004E8D69-3229-4DE3-AD03-E1652B6D250A}" type="slidenum">
              <a:rPr lang="en-GB" smtClean="0"/>
              <a:pPr>
                <a:defRPr/>
              </a:pPr>
              <a:t>31</a:t>
            </a:fld>
            <a:endParaRPr lang="en-GB" dirty="0"/>
          </a:p>
        </p:txBody>
      </p:sp>
    </p:spTree>
    <p:extLst>
      <p:ext uri="{BB962C8B-B14F-4D97-AF65-F5344CB8AC3E}">
        <p14:creationId xmlns:p14="http://schemas.microsoft.com/office/powerpoint/2010/main" val="262863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84F76EB7-E97D-43EF-8D77-60018FE7ABFE}" type="slidenum">
              <a:rPr lang="en-GB" smtClean="0"/>
              <a:pPr>
                <a:defRPr/>
              </a:pPr>
              <a:t>33</a:t>
            </a:fld>
            <a:endParaRPr lang="en-GB" dirty="0"/>
          </a:p>
        </p:txBody>
      </p:sp>
    </p:spTree>
    <p:extLst>
      <p:ext uri="{BB962C8B-B14F-4D97-AF65-F5344CB8AC3E}">
        <p14:creationId xmlns:p14="http://schemas.microsoft.com/office/powerpoint/2010/main" val="3061936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subTitle" idx="1" hasCustomPrompt="1"/>
          </p:nvPr>
        </p:nvSpPr>
        <p:spPr>
          <a:xfrm>
            <a:off x="1905000" y="3352800"/>
            <a:ext cx="6400800" cy="381000"/>
          </a:xfrm>
        </p:spPr>
        <p:txBody>
          <a:bodyPr/>
          <a:lstStyle>
            <a:lvl1pPr marL="0" indent="0" algn="r">
              <a:buFontTx/>
              <a:buNone/>
              <a:defRPr sz="1600">
                <a:solidFill>
                  <a:srgbClr val="FFFFFF"/>
                </a:solidFill>
              </a:defRPr>
            </a:lvl1pPr>
          </a:lstStyle>
          <a:p>
            <a:pPr lvl="0"/>
            <a:r>
              <a:rPr lang="en-US" noProof="0" dirty="0"/>
              <a:t>Jukka Rakkolainen / ECO</a:t>
            </a:r>
            <a:endParaRPr lang="en-GB" noProof="0" dirty="0"/>
          </a:p>
        </p:txBody>
      </p:sp>
      <p:sp>
        <p:nvSpPr>
          <p:cNvPr id="3" name="Text Placeholder 2"/>
          <p:cNvSpPr>
            <a:spLocks noGrp="1"/>
          </p:cNvSpPr>
          <p:nvPr>
            <p:ph type="body" sz="quarter" idx="10" hasCustomPrompt="1"/>
          </p:nvPr>
        </p:nvSpPr>
        <p:spPr>
          <a:xfrm>
            <a:off x="3788230" y="5704114"/>
            <a:ext cx="4578690" cy="821130"/>
          </a:xfrm>
        </p:spPr>
        <p:txBody>
          <a:bodyPr anchor="ctr"/>
          <a:lstStyle>
            <a:lvl1pPr marL="0" indent="0" algn="r">
              <a:buNone/>
              <a:defRPr sz="1200" baseline="0"/>
            </a:lvl1pPr>
          </a:lstStyle>
          <a:p>
            <a:pPr lvl="0"/>
            <a:r>
              <a:rPr lang="en-GB" dirty="0"/>
              <a:t>Nordic-Baltic Electronic Communications Regulators’ Workshop</a:t>
            </a:r>
          </a:p>
          <a:p>
            <a:pPr lvl="0"/>
            <a:r>
              <a:rPr lang="en-GB" dirty="0"/>
              <a:t>Network Neutrality and Consumer Protection</a:t>
            </a:r>
          </a:p>
          <a:p>
            <a:pPr lvl="0"/>
            <a:r>
              <a:rPr lang="en-GB" dirty="0"/>
              <a:t>Vilnius, 29 August 2012</a:t>
            </a:r>
          </a:p>
        </p:txBody>
      </p:sp>
      <p:sp>
        <p:nvSpPr>
          <p:cNvPr id="7" name="Text Placeholder 6"/>
          <p:cNvSpPr>
            <a:spLocks noGrp="1"/>
          </p:cNvSpPr>
          <p:nvPr>
            <p:ph type="body" sz="quarter" idx="11" hasCustomPrompt="1"/>
          </p:nvPr>
        </p:nvSpPr>
        <p:spPr>
          <a:xfrm>
            <a:off x="1763688" y="2492896"/>
            <a:ext cx="6552728" cy="792162"/>
          </a:xfrm>
        </p:spPr>
        <p:txBody>
          <a:bodyPr anchor="ctr"/>
          <a:lstStyle>
            <a:lvl1pPr marL="0" indent="0" algn="r">
              <a:buNone/>
              <a:defRPr sz="2400" b="1">
                <a:solidFill>
                  <a:srgbClr val="FFFFFF"/>
                </a:solidFill>
              </a:defRPr>
            </a:lvl1pPr>
          </a:lstStyle>
          <a:p>
            <a:pPr lvl="0"/>
            <a:r>
              <a:rPr lang="da-DK" sz="2400" dirty="0"/>
              <a:t>Quality of Internet Access – a Broader View</a:t>
            </a:r>
            <a:endParaRPr lang="en-GB"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9252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217703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446213"/>
            <a:ext cx="1885950" cy="47259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244264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r>
              <a:rPr lang="en-US" noProof="0" dirty="0"/>
              <a:t>Click icon to add chart</a:t>
            </a:r>
            <a:endParaRPr lang="en-GB"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363716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67"/>
            <a:ext cx="8229600" cy="1143000"/>
          </a:xfrm>
        </p:spPr>
        <p:txBody>
          <a:bodyPr/>
          <a:lstStyle/>
          <a:p>
            <a:r>
              <a:rPr lang="en-GB" dirty="0"/>
              <a:t>Click to edit Master title style</a:t>
            </a:r>
          </a:p>
        </p:txBody>
      </p:sp>
      <p:sp>
        <p:nvSpPr>
          <p:cNvPr id="3" name="Content Placeholder 2"/>
          <p:cNvSpPr>
            <a:spLocks noGrp="1"/>
          </p:cNvSpPr>
          <p:nvPr>
            <p:ph idx="1"/>
          </p:nvPr>
        </p:nvSpPr>
        <p:spPr>
          <a:xfrm>
            <a:off x="457200" y="1457247"/>
            <a:ext cx="82296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Slide Number Placeholder 5"/>
          <p:cNvSpPr>
            <a:spLocks noGrp="1"/>
          </p:cNvSpPr>
          <p:nvPr>
            <p:ph type="sldNum" sz="quarter" idx="10"/>
          </p:nvPr>
        </p:nvSpPr>
        <p:spPr>
          <a:xfrm>
            <a:off x="457200" y="6356350"/>
            <a:ext cx="2133600" cy="365125"/>
          </a:xfrm>
          <a:prstGeom prst="rect">
            <a:avLst/>
          </a:prstGeom>
        </p:spPr>
        <p:txBody>
          <a:bodyPr/>
          <a:lstStyle>
            <a:lvl1pPr>
              <a:defRPr/>
            </a:lvl1pPr>
          </a:lstStyle>
          <a:p>
            <a:pPr>
              <a:defRPr/>
            </a:pPr>
            <a:fld id="{9E1DF3DE-0564-4D89-9BE6-79580A220A0C}" type="slidenum">
              <a:rPr lang="en-GB"/>
              <a:pPr>
                <a:defRPr/>
              </a:pPr>
              <a:t>‹#›</a:t>
            </a:fld>
            <a:endParaRPr lang="en-GB" dirty="0"/>
          </a:p>
        </p:txBody>
      </p:sp>
    </p:spTree>
    <p:extLst>
      <p:ext uri="{BB962C8B-B14F-4D97-AF65-F5344CB8AC3E}">
        <p14:creationId xmlns:p14="http://schemas.microsoft.com/office/powerpoint/2010/main" val="236581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10" name="Text Placeholder 9"/>
          <p:cNvSpPr>
            <a:spLocks noGrp="1"/>
          </p:cNvSpPr>
          <p:nvPr>
            <p:ph type="body" sz="quarter" idx="12"/>
          </p:nvPr>
        </p:nvSpPr>
        <p:spPr>
          <a:xfrm>
            <a:off x="457200" y="1753200"/>
            <a:ext cx="8229600" cy="441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3"/>
          </p:nvPr>
        </p:nvSpPr>
        <p:spPr>
          <a:xfrm>
            <a:off x="457200" y="6356350"/>
            <a:ext cx="5334000" cy="365125"/>
          </a:xfrm>
          <a:prstGeom prst="rect">
            <a:avLst/>
          </a:prstGeom>
        </p:spPr>
        <p:txBody>
          <a:bodyPr/>
          <a:lstStyle>
            <a:lvl1pPr>
              <a:defRPr/>
            </a:lvl1pPr>
          </a:lstStyle>
          <a:p>
            <a:pPr>
              <a:defRPr/>
            </a:pPr>
            <a:r>
              <a:rPr lang="en-GB" dirty="0"/>
              <a:t>Footer - add copy here</a:t>
            </a:r>
            <a:endParaRPr lang="en-US" dirty="0"/>
          </a:p>
        </p:txBody>
      </p:sp>
      <p:sp>
        <p:nvSpPr>
          <p:cNvPr id="5" name="Slide Number Placeholder 5"/>
          <p:cNvSpPr>
            <a:spLocks noGrp="1"/>
          </p:cNvSpPr>
          <p:nvPr>
            <p:ph type="sldNum" sz="quarter" idx="14"/>
          </p:nvPr>
        </p:nvSpPr>
        <p:spPr>
          <a:xfrm>
            <a:off x="7924800" y="6356350"/>
            <a:ext cx="762000" cy="365125"/>
          </a:xfrm>
          <a:prstGeom prst="rect">
            <a:avLst/>
          </a:prstGeom>
        </p:spPr>
        <p:txBody>
          <a:bodyPr/>
          <a:lstStyle>
            <a:lvl1pPr>
              <a:defRPr/>
            </a:lvl1pPr>
          </a:lstStyle>
          <a:p>
            <a:pPr>
              <a:defRPr/>
            </a:pPr>
            <a:fld id="{89C2AD22-4FB2-4FDC-9183-44131B72847D}" type="slidenum">
              <a:rPr lang="en-US"/>
              <a:pPr>
                <a:defRPr/>
              </a:pPr>
              <a:t>‹#›</a:t>
            </a:fld>
            <a:endParaRPr lang="en-US" dirty="0"/>
          </a:p>
        </p:txBody>
      </p:sp>
    </p:spTree>
    <p:extLst>
      <p:ext uri="{BB962C8B-B14F-4D97-AF65-F5344CB8AC3E}">
        <p14:creationId xmlns:p14="http://schemas.microsoft.com/office/powerpoint/2010/main" val="64155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nchor="ctr"/>
          <a:lstStyle>
            <a:lvl1pPr>
              <a:defRPr/>
            </a:lvl1pPr>
          </a:lstStyle>
          <a:p>
            <a:pPr>
              <a:defRPr/>
            </a:pPr>
            <a:r>
              <a:rPr lang="en-US" dirty="0"/>
              <a:t>ECO / Jukka Rakkolainen</a:t>
            </a:r>
            <a:endParaRPr lang="en-US" sz="1400" dirty="0">
              <a:solidFill>
                <a:schemeClr val="tx1"/>
              </a:solidFill>
              <a:latin typeface="Times" pitchFamily="-32" charset="0"/>
            </a:endParaRPr>
          </a:p>
        </p:txBody>
      </p:sp>
      <p:sp>
        <p:nvSpPr>
          <p:cNvPr id="6" name="Text Placeholder 5"/>
          <p:cNvSpPr>
            <a:spLocks noGrp="1"/>
          </p:cNvSpPr>
          <p:nvPr>
            <p:ph type="body" sz="quarter" idx="11" hasCustomPrompt="1"/>
          </p:nvPr>
        </p:nvSpPr>
        <p:spPr>
          <a:xfrm>
            <a:off x="5179977" y="6309321"/>
            <a:ext cx="3312417" cy="330965"/>
          </a:xfrm>
        </p:spPr>
        <p:txBody>
          <a:bodyPr anchor="ctr"/>
          <a:lstStyle>
            <a:lvl1pPr marL="0" indent="0" algn="r">
              <a:buNone/>
              <a:defRPr sz="900" baseline="0"/>
            </a:lvl1pPr>
          </a:lstStyle>
          <a:p>
            <a:pPr lvl="0"/>
            <a:r>
              <a:rPr lang="da-DK" dirty="0"/>
              <a:t>Presentation title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115669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sp>
        <p:nvSpPr>
          <p:cNvPr id="6" name="Text Placeholder 5"/>
          <p:cNvSpPr>
            <a:spLocks noGrp="1"/>
          </p:cNvSpPr>
          <p:nvPr>
            <p:ph type="body" sz="quarter" idx="11" hasCustomPrompt="1"/>
          </p:nvPr>
        </p:nvSpPr>
        <p:spPr>
          <a:xfrm>
            <a:off x="2555776" y="1412776"/>
            <a:ext cx="6192589" cy="576659"/>
          </a:xfrm>
        </p:spPr>
        <p:txBody>
          <a:bodyPr anchor="ctr"/>
          <a:lstStyle>
            <a:lvl1pPr marL="0" indent="0" algn="r">
              <a:buNone/>
              <a:defRPr>
                <a:solidFill>
                  <a:srgbClr val="FFFFFF"/>
                </a:solidFill>
              </a:defRPr>
            </a:lvl1pPr>
          </a:lstStyle>
          <a:p>
            <a:pPr lvl="0"/>
            <a:r>
              <a:rPr lang="da-DK" dirty="0"/>
              <a:t>Click to add title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237853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362200"/>
            <a:ext cx="3695700" cy="3810000"/>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62500" y="2362200"/>
            <a:ext cx="3695700" cy="3810000"/>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362697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FF0000"/>
              </a:buClr>
              <a:defRPr sz="2400"/>
            </a:lvl1pPr>
            <a:lvl2pPr>
              <a:buClr>
                <a:srgbClr val="FF0000"/>
              </a:buClr>
              <a:defRPr sz="2000"/>
            </a:lvl2pPr>
            <a:lvl3pPr>
              <a:buClr>
                <a:srgbClr val="FF0000"/>
              </a:buClr>
              <a:defRPr sz="1800"/>
            </a:lvl3pPr>
            <a:lvl4pPr>
              <a:buClr>
                <a:srgbClr val="FF0000"/>
              </a:buClr>
              <a:defRPr sz="1600"/>
            </a:lvl4pPr>
            <a:lvl5pPr>
              <a:buClr>
                <a:srgbClr val="FF000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FF0000"/>
              </a:buClr>
              <a:defRPr sz="2400"/>
            </a:lvl1pPr>
            <a:lvl2pPr>
              <a:buClr>
                <a:srgbClr val="FF0000"/>
              </a:buClr>
              <a:defRPr sz="2000"/>
            </a:lvl2pPr>
            <a:lvl3pPr>
              <a:buClr>
                <a:srgbClr val="FF0000"/>
              </a:buClr>
              <a:defRPr sz="1800"/>
            </a:lvl3pPr>
            <a:lvl4pPr>
              <a:buClr>
                <a:srgbClr val="FF0000"/>
              </a:buClr>
              <a:defRPr sz="1600"/>
            </a:lvl4pPr>
            <a:lvl5pPr>
              <a:buClr>
                <a:srgbClr val="FF0000"/>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278881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329754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sp>
        <p:nvSpPr>
          <p:cNvPr id="8" name="Text Placeholder 7"/>
          <p:cNvSpPr>
            <a:spLocks noGrp="1"/>
          </p:cNvSpPr>
          <p:nvPr>
            <p:ph type="body" sz="quarter" idx="11" hasCustomPrompt="1"/>
          </p:nvPr>
        </p:nvSpPr>
        <p:spPr>
          <a:xfrm>
            <a:off x="1403648" y="1340768"/>
            <a:ext cx="7488832" cy="648072"/>
          </a:xfrm>
        </p:spPr>
        <p:txBody>
          <a:bodyPr anchor="ctr"/>
          <a:lstStyle>
            <a:lvl1pPr marL="0" indent="0" algn="r">
              <a:buNone/>
              <a:defRPr sz="2400" b="1">
                <a:solidFill>
                  <a:srgbClr val="FFFFFF"/>
                </a:solidFill>
              </a:defRPr>
            </a:lvl1pPr>
          </a:lstStyle>
          <a:p>
            <a:pPr lvl="0"/>
            <a:r>
              <a:rPr lang="da-DK" sz="2400" b="1" dirty="0"/>
              <a:t>Click to add title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398685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76872"/>
            <a:ext cx="5111750" cy="3849291"/>
          </a:xfrm>
        </p:spPr>
        <p:txBody>
          <a:bodyPr/>
          <a:lstStyle>
            <a:lvl1pPr>
              <a:buClr>
                <a:srgbClr val="FF0000"/>
              </a:buClr>
              <a:defRPr sz="3200"/>
            </a:lvl1pPr>
            <a:lvl2pPr>
              <a:buClr>
                <a:srgbClr val="FF0000"/>
              </a:buClr>
              <a:defRPr sz="2800"/>
            </a:lvl2pPr>
            <a:lvl3pPr>
              <a:buClr>
                <a:srgbClr val="FF0000"/>
              </a:buClr>
              <a:defRPr sz="2400"/>
            </a:lvl3pPr>
            <a:lvl4pPr>
              <a:buClr>
                <a:srgbClr val="FF0000"/>
              </a:buClr>
              <a:defRPr sz="2000"/>
            </a:lvl4pPr>
            <a:lvl5pPr>
              <a:buClr>
                <a:srgbClr val="FF0000"/>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sp>
        <p:nvSpPr>
          <p:cNvPr id="8" name="Text Placeholder 7"/>
          <p:cNvSpPr>
            <a:spLocks noGrp="1"/>
          </p:cNvSpPr>
          <p:nvPr>
            <p:ph type="body" sz="quarter" idx="11" hasCustomPrompt="1"/>
          </p:nvPr>
        </p:nvSpPr>
        <p:spPr>
          <a:xfrm>
            <a:off x="899592" y="1340768"/>
            <a:ext cx="7560840" cy="648072"/>
          </a:xfrm>
        </p:spPr>
        <p:txBody>
          <a:bodyPr anchor="ctr"/>
          <a:lstStyle>
            <a:lvl1pPr marL="0" indent="0" algn="r">
              <a:buNone/>
              <a:defRPr sz="2400" b="1">
                <a:solidFill>
                  <a:srgbClr val="FFFFFF"/>
                </a:solidFill>
              </a:defRPr>
            </a:lvl1pPr>
          </a:lstStyle>
          <a:p>
            <a:pPr lvl="0"/>
            <a:r>
              <a:rPr lang="da-DK" sz="2400" dirty="0"/>
              <a:t>Click to add title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221171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276872"/>
            <a:ext cx="5486400" cy="3024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Footer copy here</a:t>
            </a:r>
            <a:endParaRPr lang="en-US" sz="1400" dirty="0">
              <a:solidFill>
                <a:schemeClr val="tx1"/>
              </a:solidFill>
              <a:latin typeface="Times" pitchFamily="-32" charset="0"/>
            </a:endParaRPr>
          </a:p>
        </p:txBody>
      </p:sp>
      <p:sp>
        <p:nvSpPr>
          <p:cNvPr id="10" name="Title 9"/>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687" y="354466"/>
            <a:ext cx="2714625" cy="771525"/>
          </a:xfrm>
          <a:prstGeom prst="rect">
            <a:avLst/>
          </a:prstGeom>
        </p:spPr>
      </p:pic>
    </p:spTree>
    <p:extLst>
      <p:ext uri="{BB962C8B-B14F-4D97-AF65-F5344CB8AC3E}">
        <p14:creationId xmlns:p14="http://schemas.microsoft.com/office/powerpoint/2010/main" val="109563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acintosh%20HD:Users:bess:Library:Mail%20Downloads:" TargetMode="Externa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cintosh HD:Users:bess:Library:Mail Downloads:"/>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1446213"/>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362200"/>
            <a:ext cx="7543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smtClean="0">
                <a:solidFill>
                  <a:srgbClr val="887F6E"/>
                </a:solidFill>
              </a:defRPr>
            </a:lvl1pPr>
          </a:lstStyle>
          <a:p>
            <a:pPr>
              <a:defRPr/>
            </a:pPr>
            <a:r>
              <a:rPr lang="en-US" dirty="0"/>
              <a:t>Footer copy here</a:t>
            </a:r>
            <a:endParaRPr lang="en-US" sz="1400" dirty="0">
              <a:solidFill>
                <a:schemeClr val="tx1"/>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hf sldNum="0" hdr="0" dt="0"/>
  <p:txStyles>
    <p:title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2ZUxoi7Y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56.gif"/><Relationship Id="rId5" Type="http://schemas.openxmlformats.org/officeDocument/2006/relationships/image" Target="../media/image50.jpeg"/><Relationship Id="rId10" Type="http://schemas.openxmlformats.org/officeDocument/2006/relationships/image" Target="../media/image55.gif"/><Relationship Id="rId4" Type="http://schemas.openxmlformats.org/officeDocument/2006/relationships/image" Target="../media/image49.jpeg"/><Relationship Id="rId9"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8.jpeg"/><Relationship Id="rId7" Type="http://schemas.openxmlformats.org/officeDocument/2006/relationships/image" Target="../media/image52.jpe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9.jpeg"/><Relationship Id="rId10" Type="http://schemas.openxmlformats.org/officeDocument/2006/relationships/image" Target="../media/image61.jpeg"/><Relationship Id="rId4" Type="http://schemas.openxmlformats.org/officeDocument/2006/relationships/image" Target="../media/image48.pn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freddie.mcbride@eco.cep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hyperlink" Target="http://www.cept.org/e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28816" y="3563582"/>
            <a:ext cx="6400800" cy="381000"/>
          </a:xfrm>
        </p:spPr>
        <p:txBody>
          <a:bodyPr/>
          <a:lstStyle/>
          <a:p>
            <a:r>
              <a:rPr lang="en-GB" sz="1200" b="1" dirty="0"/>
              <a:t>Freddie McBride,  European Communications Office</a:t>
            </a:r>
          </a:p>
        </p:txBody>
      </p:sp>
      <p:sp>
        <p:nvSpPr>
          <p:cNvPr id="4" name="Text Placeholder 3"/>
          <p:cNvSpPr>
            <a:spLocks noGrp="1"/>
          </p:cNvSpPr>
          <p:nvPr>
            <p:ph type="body" sz="quarter" idx="11"/>
          </p:nvPr>
        </p:nvSpPr>
        <p:spPr>
          <a:xfrm>
            <a:off x="709588" y="2657996"/>
            <a:ext cx="8256612" cy="948804"/>
          </a:xfrm>
        </p:spPr>
        <p:txBody>
          <a:bodyPr/>
          <a:lstStyle/>
          <a:p>
            <a:r>
              <a:rPr lang="en-US" dirty="0"/>
              <a:t>Session 3: </a:t>
            </a:r>
          </a:p>
          <a:p>
            <a:r>
              <a:rPr lang="en-US" dirty="0"/>
              <a:t>Major topics from ECC Strategic Plan</a:t>
            </a:r>
            <a:endParaRPr lang="en-GB" dirty="0"/>
          </a:p>
          <a:p>
            <a:r>
              <a:rPr lang="en-GB" dirty="0"/>
              <a:t>Numbering &amp; Networks</a:t>
            </a:r>
          </a:p>
          <a:p>
            <a:r>
              <a:rPr lang="en-GB" sz="2000" dirty="0"/>
              <a:t>  </a:t>
            </a:r>
            <a:endParaRPr lang="en-GB" sz="900" dirty="0"/>
          </a:p>
        </p:txBody>
      </p:sp>
      <p:sp>
        <p:nvSpPr>
          <p:cNvPr id="6" name="Text Placeholder 2"/>
          <p:cNvSpPr txBox="1">
            <a:spLocks/>
          </p:cNvSpPr>
          <p:nvPr/>
        </p:nvSpPr>
        <p:spPr bwMode="auto">
          <a:xfrm>
            <a:off x="2834742" y="6036870"/>
            <a:ext cx="6309258" cy="82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r" rtl="0" eaLnBrk="1" fontAlgn="base" hangingPunct="1">
              <a:spcBef>
                <a:spcPct val="20000"/>
              </a:spcBef>
              <a:spcAft>
                <a:spcPct val="0"/>
              </a:spcAft>
              <a:buNone/>
              <a:defRPr sz="1200" baseline="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r>
              <a:rPr lang="en-US" sz="1100" b="1" kern="0" dirty="0">
                <a:solidFill>
                  <a:schemeClr val="bg2"/>
                </a:solidFill>
              </a:rPr>
              <a:t>4th CEPT workshop on “European Spectrum Management and Numbering”</a:t>
            </a:r>
          </a:p>
          <a:p>
            <a:r>
              <a:rPr lang="en-GB" sz="1100" b="1" kern="0" dirty="0">
                <a:solidFill>
                  <a:schemeClr val="bg2"/>
                </a:solidFill>
              </a:rPr>
              <a:t>ECO, 5 April 2016</a:t>
            </a:r>
          </a:p>
        </p:txBody>
      </p:sp>
    </p:spTree>
    <p:extLst>
      <p:ext uri="{BB962C8B-B14F-4D97-AF65-F5344CB8AC3E}">
        <p14:creationId xmlns:p14="http://schemas.microsoft.com/office/powerpoint/2010/main" val="133414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ITU-T E.164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69" y="3183806"/>
            <a:ext cx="4667692" cy="1825588"/>
          </a:xfrm>
          <a:prstGeom prst="rect">
            <a:avLst/>
          </a:prstGeom>
        </p:spPr>
      </p:pic>
      <p:sp>
        <p:nvSpPr>
          <p:cNvPr id="2" name="Content Placeholder 1"/>
          <p:cNvSpPr>
            <a:spLocks noGrp="1"/>
          </p:cNvSpPr>
          <p:nvPr>
            <p:ph idx="1"/>
          </p:nvPr>
        </p:nvSpPr>
        <p:spPr>
          <a:xfrm>
            <a:off x="-327546" y="2815985"/>
            <a:ext cx="4626591" cy="3110554"/>
          </a:xfrm>
        </p:spPr>
        <p:txBody>
          <a:bodyPr/>
          <a:lstStyle/>
          <a:p>
            <a:pPr lvl="1"/>
            <a:r>
              <a:rPr lang="da-DK" dirty="0"/>
              <a:t>Assigned to national ministries</a:t>
            </a:r>
          </a:p>
          <a:p>
            <a:pPr lvl="1"/>
            <a:r>
              <a:rPr lang="da-DK" dirty="0"/>
              <a:t>Behind the country code, the management and configuration of the numbering scheme is a national matter</a:t>
            </a:r>
          </a:p>
          <a:p>
            <a:pPr lvl="1"/>
            <a:r>
              <a:rPr lang="da-DK" dirty="0"/>
              <a:t>Some elements of harmonisation particularly in Europe – 112, 116, 118 for example</a:t>
            </a:r>
          </a:p>
          <a:p>
            <a:pPr lvl="1"/>
            <a:endParaRPr lang="da-DK" dirty="0"/>
          </a:p>
        </p:txBody>
      </p:sp>
      <p:sp>
        <p:nvSpPr>
          <p:cNvPr id="10" name="Rectangle 9"/>
          <p:cNvSpPr/>
          <p:nvPr/>
        </p:nvSpPr>
        <p:spPr>
          <a:xfrm>
            <a:off x="-1" y="2274839"/>
            <a:ext cx="7356143" cy="430887"/>
          </a:xfrm>
          <a:prstGeom prst="rect">
            <a:avLst/>
          </a:prstGeom>
        </p:spPr>
        <p:txBody>
          <a:bodyPr wrap="square">
            <a:spAutoFit/>
          </a:bodyPr>
          <a:lstStyle/>
          <a:p>
            <a:pPr marL="342900" indent="-342900">
              <a:buClr>
                <a:srgbClr val="FF0000"/>
              </a:buClr>
              <a:buFont typeface="Arial" panose="020B0604020202020204" pitchFamily="34" charset="0"/>
              <a:buChar char="•"/>
            </a:pPr>
            <a:r>
              <a:rPr lang="da-DK" dirty="0"/>
              <a:t>Country Codes – Denmark +45, UK +44, Ireland +353</a:t>
            </a:r>
          </a:p>
        </p:txBody>
      </p:sp>
    </p:spTree>
    <p:extLst>
      <p:ext uri="{BB962C8B-B14F-4D97-AF65-F5344CB8AC3E}">
        <p14:creationId xmlns:p14="http://schemas.microsoft.com/office/powerpoint/2010/main" val="38274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07863" y="1497013"/>
            <a:ext cx="7543800" cy="533400"/>
          </a:xfrm>
        </p:spPr>
        <p:txBody>
          <a:bodyPr/>
          <a:lstStyle/>
          <a:p>
            <a:r>
              <a:rPr lang="da-DK" dirty="0"/>
              <a:t>Management of Numbering &amp; Identifiers</a:t>
            </a:r>
          </a:p>
        </p:txBody>
      </p:sp>
      <p:sp>
        <p:nvSpPr>
          <p:cNvPr id="7" name="Rectangle 25"/>
          <p:cNvSpPr>
            <a:spLocks noChangeArrowheads="1"/>
          </p:cNvSpPr>
          <p:nvPr/>
        </p:nvSpPr>
        <p:spPr bwMode="auto">
          <a:xfrm>
            <a:off x="684982" y="5261030"/>
            <a:ext cx="1368425" cy="2159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Telephone numbers (E.164)</a:t>
            </a:r>
          </a:p>
        </p:txBody>
      </p:sp>
      <p:cxnSp>
        <p:nvCxnSpPr>
          <p:cNvPr id="8" name="Rak 8"/>
          <p:cNvCxnSpPr/>
          <p:nvPr/>
        </p:nvCxnSpPr>
        <p:spPr bwMode="auto">
          <a:xfrm>
            <a:off x="126190" y="3165227"/>
            <a:ext cx="8935531"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pic>
        <p:nvPicPr>
          <p:cNvPr id="9" name="Bild 2" descr="ítuweb"/>
          <p:cNvPicPr>
            <a:picLocks noChangeAspect="1"/>
          </p:cNvPicPr>
          <p:nvPr/>
        </p:nvPicPr>
        <p:blipFill>
          <a:blip r:embed="rId2" cstate="print"/>
          <a:srcRect/>
          <a:stretch>
            <a:fillRect/>
          </a:stretch>
        </p:blipFill>
        <p:spPr bwMode="auto">
          <a:xfrm>
            <a:off x="286646" y="3215234"/>
            <a:ext cx="527466" cy="576000"/>
          </a:xfrm>
          <a:prstGeom prst="rect">
            <a:avLst/>
          </a:prstGeom>
          <a:noFill/>
          <a:ln w="9525">
            <a:noFill/>
            <a:miter lim="800000"/>
            <a:headEnd/>
            <a:tailEnd/>
          </a:ln>
        </p:spPr>
      </p:pic>
      <p:cxnSp>
        <p:nvCxnSpPr>
          <p:cNvPr id="10" name="Rak 12"/>
          <p:cNvCxnSpPr/>
          <p:nvPr/>
        </p:nvCxnSpPr>
        <p:spPr bwMode="auto">
          <a:xfrm>
            <a:off x="138279" y="3866923"/>
            <a:ext cx="4397489" cy="5356"/>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sp>
        <p:nvSpPr>
          <p:cNvPr id="11" name="AutoShape 13"/>
          <p:cNvSpPr>
            <a:spLocks noChangeArrowheads="1"/>
          </p:cNvSpPr>
          <p:nvPr/>
        </p:nvSpPr>
        <p:spPr bwMode="auto">
          <a:xfrm>
            <a:off x="1219201" y="3237632"/>
            <a:ext cx="2341078" cy="531204"/>
          </a:xfrm>
          <a:prstGeom prst="roundRect">
            <a:avLst>
              <a:gd name="adj" fmla="val 16667"/>
            </a:avLst>
          </a:prstGeom>
          <a:solidFill>
            <a:schemeClr val="accent4">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dirty="0">
              <a:ln>
                <a:noFill/>
              </a:ln>
              <a:solidFill>
                <a:prstClr val="black"/>
              </a:solidFill>
              <a:effectLst/>
              <a:uLnTx/>
              <a:uFillTx/>
              <a:latin typeface="Helvetic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FFFFFF"/>
                </a:solidFill>
                <a:effectLst/>
                <a:uLnTx/>
                <a:uFillTx/>
                <a:latin typeface="Helvetica" pitchFamily="34" charset="0"/>
              </a:rPr>
              <a:t>Resources</a:t>
            </a:r>
            <a:r>
              <a:rPr kumimoji="0" lang="sv-SE" sz="800" b="1" i="0" u="none" strike="noStrike" kern="0" cap="none" spc="0" normalizeH="0" noProof="0" dirty="0">
                <a:ln>
                  <a:noFill/>
                </a:ln>
                <a:solidFill>
                  <a:srgbClr val="FFFFFF"/>
                </a:solidFill>
                <a:effectLst/>
                <a:uLnTx/>
                <a:uFillTx/>
                <a:latin typeface="Helvetica" pitchFamily="34" charset="0"/>
              </a:rPr>
              <a:t> </a:t>
            </a:r>
            <a:r>
              <a:rPr kumimoji="0" lang="sv-SE" sz="800" b="1" i="0" u="none" strike="noStrike" kern="0" cap="none" spc="0" normalizeH="0" baseline="0" noProof="0" dirty="0">
                <a:ln>
                  <a:noFill/>
                </a:ln>
                <a:solidFill>
                  <a:srgbClr val="FFFFFF"/>
                </a:solidFill>
                <a:effectLst/>
                <a:uLnTx/>
                <a:uFillTx/>
                <a:latin typeface="Helvetica" pitchFamily="34" charset="0"/>
              </a:rPr>
              <a:t>assigned to </a:t>
            </a:r>
            <a:r>
              <a:rPr lang="sv-SE" sz="800" b="1" kern="0" dirty="0">
                <a:solidFill>
                  <a:srgbClr val="FFFFFF"/>
                </a:solidFill>
                <a:latin typeface="Helvetica" pitchFamily="34" charset="0"/>
              </a:rPr>
              <a:t>Administrations </a:t>
            </a:r>
          </a:p>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a:solidFill>
                  <a:srgbClr val="FFFFFF"/>
                </a:solidFill>
                <a:latin typeface="Helvetica" pitchFamily="34" charset="0"/>
              </a:rPr>
              <a:t>by ITU-T</a:t>
            </a:r>
            <a:endParaRPr kumimoji="0" lang="sv-SE" sz="800" b="1" i="0" u="none" strike="noStrike" kern="0" cap="none" spc="0" normalizeH="0" baseline="0" noProof="0" dirty="0">
              <a:ln>
                <a:noFill/>
              </a:ln>
              <a:solidFill>
                <a:srgbClr val="FFFFFF"/>
              </a:solidFill>
              <a:effectLst/>
              <a:uLnTx/>
              <a:uFillTx/>
              <a:latin typeface="Helvetic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dirty="0">
              <a:ln>
                <a:noFill/>
              </a:ln>
              <a:solidFill>
                <a:prstClr val="black"/>
              </a:solidFill>
              <a:effectLst/>
              <a:uLnTx/>
              <a:uFillTx/>
              <a:latin typeface="Helvetica" pitchFamily="34" charset="0"/>
            </a:endParaRPr>
          </a:p>
        </p:txBody>
      </p:sp>
      <p:sp>
        <p:nvSpPr>
          <p:cNvPr id="12" name="AutoShape 13"/>
          <p:cNvSpPr>
            <a:spLocks noChangeArrowheads="1"/>
          </p:cNvSpPr>
          <p:nvPr/>
        </p:nvSpPr>
        <p:spPr bwMode="auto">
          <a:xfrm>
            <a:off x="4595687" y="3237632"/>
            <a:ext cx="1368152" cy="624832"/>
          </a:xfrm>
          <a:prstGeom prst="roundRect">
            <a:avLst>
              <a:gd name="adj" fmla="val 16667"/>
            </a:avLst>
          </a:prstGeom>
          <a:solidFill>
            <a:schemeClr val="accent4">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FFFFFF"/>
                </a:solidFill>
                <a:effectLst/>
                <a:uLnTx/>
                <a:uFillTx/>
                <a:latin typeface="Helvetica" pitchFamily="34" charset="0"/>
              </a:rPr>
              <a:t>INR </a:t>
            </a:r>
            <a:r>
              <a:rPr kumimoji="0" lang="sv-SE" sz="800" b="1" i="0" u="none" strike="noStrike" kern="0" cap="none" spc="0" normalizeH="0" baseline="0" noProof="0" dirty="0" err="1">
                <a:ln>
                  <a:noFill/>
                </a:ln>
                <a:solidFill>
                  <a:srgbClr val="FFFFFF"/>
                </a:solidFill>
                <a:effectLst/>
                <a:uLnTx/>
                <a:uFillTx/>
                <a:latin typeface="Helvetica" pitchFamily="34" charset="0"/>
              </a:rPr>
              <a:t>assigned</a:t>
            </a:r>
            <a:r>
              <a:rPr kumimoji="0" lang="sv-SE" sz="800" b="1" i="0" u="none" strike="noStrike" kern="0" cap="none" spc="0" normalizeH="0" baseline="0" noProof="0" dirty="0">
                <a:ln>
                  <a:noFill/>
                </a:ln>
                <a:solidFill>
                  <a:srgbClr val="FFFFFF"/>
                </a:solidFill>
                <a:effectLst/>
                <a:uLnTx/>
                <a:uFillTx/>
                <a:latin typeface="Helvetica" pitchFamily="34" charset="0"/>
              </a:rPr>
              <a:t> </a:t>
            </a:r>
            <a:r>
              <a:rPr kumimoji="0" lang="sv-SE" sz="800" b="1" i="0" u="none" strike="noStrike" kern="0" cap="none" spc="0" normalizeH="0" baseline="0" noProof="0" dirty="0" err="1">
                <a:ln>
                  <a:noFill/>
                </a:ln>
                <a:solidFill>
                  <a:srgbClr val="FFFFFF"/>
                </a:solidFill>
                <a:effectLst/>
                <a:uLnTx/>
                <a:uFillTx/>
                <a:latin typeface="Helvetica" pitchFamily="34" charset="0"/>
              </a:rPr>
              <a:t>direct</a:t>
            </a:r>
            <a:r>
              <a:rPr kumimoji="0" lang="sv-SE" sz="800" b="1" i="0" u="none" strike="noStrike" kern="0" cap="none" spc="0" normalizeH="0" baseline="0" noProof="0" dirty="0">
                <a:ln>
                  <a:noFill/>
                </a:ln>
                <a:solidFill>
                  <a:srgbClr val="FFFFFF"/>
                </a:solidFill>
                <a:effectLst/>
                <a:uLnTx/>
                <a:uFillTx/>
                <a:latin typeface="Helvetica"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FFFFFF"/>
                </a:solidFill>
                <a:effectLst/>
                <a:uLnTx/>
                <a:uFillTx/>
                <a:latin typeface="Helvetica" pitchFamily="34" charset="0"/>
              </a:rPr>
              <a:t>to operators by ITU-T</a:t>
            </a:r>
          </a:p>
        </p:txBody>
      </p:sp>
      <p:cxnSp>
        <p:nvCxnSpPr>
          <p:cNvPr id="13" name="Rak 17"/>
          <p:cNvCxnSpPr/>
          <p:nvPr/>
        </p:nvCxnSpPr>
        <p:spPr bwMode="auto">
          <a:xfrm>
            <a:off x="4523679" y="3165227"/>
            <a:ext cx="0" cy="2899134"/>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sp>
        <p:nvSpPr>
          <p:cNvPr id="14" name="AutoShape 13"/>
          <p:cNvSpPr>
            <a:spLocks noChangeArrowheads="1"/>
          </p:cNvSpPr>
          <p:nvPr/>
        </p:nvSpPr>
        <p:spPr bwMode="auto">
          <a:xfrm>
            <a:off x="6107855" y="3237632"/>
            <a:ext cx="1368152" cy="624832"/>
          </a:xfrm>
          <a:prstGeom prst="roundRect">
            <a:avLst>
              <a:gd name="adj" fmla="val 16667"/>
            </a:avLst>
          </a:prstGeom>
          <a:solidFill>
            <a:schemeClr val="accent4">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err="1">
                <a:solidFill>
                  <a:srgbClr val="FFFFFF"/>
                </a:solidFill>
                <a:latin typeface="Helvetica" pitchFamily="34" charset="0"/>
              </a:rPr>
              <a:t>Other</a:t>
            </a:r>
            <a:r>
              <a:rPr lang="sv-SE" sz="800" b="1" kern="0" dirty="0">
                <a:solidFill>
                  <a:srgbClr val="FFFFFF"/>
                </a:solidFill>
                <a:latin typeface="Helvetica" pitchFamily="34" charset="0"/>
              </a:rPr>
              <a:t> </a:t>
            </a:r>
            <a:r>
              <a:rPr lang="sv-SE" sz="800" b="1" kern="0" dirty="0" err="1">
                <a:solidFill>
                  <a:srgbClr val="FFFFFF"/>
                </a:solidFill>
                <a:latin typeface="Helvetica" pitchFamily="34" charset="0"/>
              </a:rPr>
              <a:t>resources</a:t>
            </a:r>
            <a:r>
              <a:rPr lang="sv-SE" sz="800" b="1" kern="0" dirty="0">
                <a:solidFill>
                  <a:srgbClr val="FFFFFF"/>
                </a:solidFill>
                <a:latin typeface="Helvetica"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a:solidFill>
                  <a:srgbClr val="FFFFFF"/>
                </a:solidFill>
                <a:latin typeface="Helvetica" pitchFamily="34" charset="0"/>
              </a:rPr>
              <a:t>assigned by ITU-T</a:t>
            </a:r>
            <a:endParaRPr kumimoji="0" lang="sv-SE" sz="800" b="1" i="0" u="none" strike="noStrike" kern="0" cap="none" spc="0" normalizeH="0" baseline="0" noProof="0" dirty="0">
              <a:ln>
                <a:noFill/>
              </a:ln>
              <a:solidFill>
                <a:srgbClr val="FFFFFF"/>
              </a:solidFill>
              <a:effectLst/>
              <a:uLnTx/>
              <a:uFillTx/>
              <a:latin typeface="Helvetica" pitchFamily="34" charset="0"/>
            </a:endParaRPr>
          </a:p>
        </p:txBody>
      </p:sp>
      <p:sp>
        <p:nvSpPr>
          <p:cNvPr id="15" name="AutoShape 13"/>
          <p:cNvSpPr>
            <a:spLocks noChangeArrowheads="1"/>
          </p:cNvSpPr>
          <p:nvPr/>
        </p:nvSpPr>
        <p:spPr bwMode="auto">
          <a:xfrm>
            <a:off x="7698274" y="3974086"/>
            <a:ext cx="1368152" cy="624832"/>
          </a:xfrm>
          <a:prstGeom prst="roundRect">
            <a:avLst>
              <a:gd name="adj" fmla="val 16667"/>
            </a:avLst>
          </a:prstGeom>
          <a:solidFill>
            <a:schemeClr val="tx1">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a:solidFill>
                  <a:srgbClr val="FFFFFF"/>
                </a:solidFill>
                <a:latin typeface="Helvetica" pitchFamily="34" charset="0"/>
              </a:rPr>
              <a:t>Non-ITU </a:t>
            </a:r>
            <a:r>
              <a:rPr lang="sv-SE" sz="800" b="1" kern="0" dirty="0" err="1">
                <a:solidFill>
                  <a:srgbClr val="FFFFFF"/>
                </a:solidFill>
                <a:latin typeface="Helvetica" pitchFamily="34" charset="0"/>
              </a:rPr>
              <a:t>resources</a:t>
            </a:r>
            <a:r>
              <a:rPr lang="sv-SE" sz="800" b="1" kern="0" dirty="0">
                <a:solidFill>
                  <a:srgbClr val="FFFFFF"/>
                </a:solidFill>
                <a:latin typeface="Helvetica"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err="1">
                <a:solidFill>
                  <a:srgbClr val="FFFFFF"/>
                </a:solidFill>
                <a:latin typeface="Helvetica" pitchFamily="34" charset="0"/>
              </a:rPr>
              <a:t>assigned</a:t>
            </a:r>
            <a:r>
              <a:rPr lang="sv-SE" sz="800" b="1" kern="0" dirty="0">
                <a:solidFill>
                  <a:srgbClr val="FFFFFF"/>
                </a:solidFill>
                <a:latin typeface="Helvetica" pitchFamily="34" charset="0"/>
              </a:rPr>
              <a:t> by </a:t>
            </a:r>
            <a:r>
              <a:rPr lang="sv-SE" sz="800" b="1" kern="0" dirty="0" err="1">
                <a:solidFill>
                  <a:srgbClr val="FFFFFF"/>
                </a:solidFill>
                <a:latin typeface="Helvetica" pitchFamily="34" charset="0"/>
              </a:rPr>
              <a:t>other</a:t>
            </a:r>
            <a:r>
              <a:rPr lang="sv-SE" sz="800" b="1" kern="0" dirty="0">
                <a:solidFill>
                  <a:srgbClr val="FFFFFF"/>
                </a:solidFill>
                <a:latin typeface="Helvetica" pitchFamily="34" charset="0"/>
              </a:rPr>
              <a:t> </a:t>
            </a:r>
            <a:r>
              <a:rPr lang="sv-SE" sz="800" b="1" kern="0" dirty="0" err="1">
                <a:solidFill>
                  <a:srgbClr val="FFFFFF"/>
                </a:solidFill>
                <a:latin typeface="Helvetica" pitchFamily="34" charset="0"/>
              </a:rPr>
              <a:t>entities</a:t>
            </a:r>
            <a:endParaRPr kumimoji="0" lang="sv-SE" sz="800" b="1" i="0" u="none" strike="noStrike" kern="0" cap="none" spc="0" normalizeH="0" baseline="0" noProof="0" dirty="0">
              <a:ln>
                <a:noFill/>
              </a:ln>
              <a:solidFill>
                <a:srgbClr val="FFFFFF"/>
              </a:solidFill>
              <a:effectLst/>
              <a:uLnTx/>
              <a:uFillTx/>
              <a:latin typeface="Helvetica" pitchFamily="34" charset="0"/>
            </a:endParaRPr>
          </a:p>
        </p:txBody>
      </p:sp>
      <p:cxnSp>
        <p:nvCxnSpPr>
          <p:cNvPr id="16" name="Rak 23"/>
          <p:cNvCxnSpPr/>
          <p:nvPr/>
        </p:nvCxnSpPr>
        <p:spPr bwMode="auto">
          <a:xfrm>
            <a:off x="6035847" y="3175546"/>
            <a:ext cx="0" cy="2888815"/>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cxnSp>
        <p:nvCxnSpPr>
          <p:cNvPr id="17" name="Rak 24"/>
          <p:cNvCxnSpPr/>
          <p:nvPr/>
        </p:nvCxnSpPr>
        <p:spPr bwMode="auto">
          <a:xfrm>
            <a:off x="7551966" y="2255819"/>
            <a:ext cx="0" cy="4381134"/>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cxnSp>
        <p:nvCxnSpPr>
          <p:cNvPr id="18" name="Rak 25"/>
          <p:cNvCxnSpPr/>
          <p:nvPr/>
        </p:nvCxnSpPr>
        <p:spPr bwMode="auto">
          <a:xfrm>
            <a:off x="9091328" y="3154543"/>
            <a:ext cx="0" cy="3471726"/>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cxnSp>
        <p:nvCxnSpPr>
          <p:cNvPr id="19" name="Rak 26"/>
          <p:cNvCxnSpPr/>
          <p:nvPr/>
        </p:nvCxnSpPr>
        <p:spPr bwMode="auto">
          <a:xfrm>
            <a:off x="183895" y="4367328"/>
            <a:ext cx="4384975"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sp>
        <p:nvSpPr>
          <p:cNvPr id="20" name="Rectangle 25"/>
          <p:cNvSpPr>
            <a:spLocks noChangeArrowheads="1"/>
          </p:cNvSpPr>
          <p:nvPr/>
        </p:nvSpPr>
        <p:spPr bwMode="auto">
          <a:xfrm>
            <a:off x="1193194" y="3996870"/>
            <a:ext cx="844813"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E.164 CC</a:t>
            </a:r>
          </a:p>
        </p:txBody>
      </p:sp>
      <p:sp>
        <p:nvSpPr>
          <p:cNvPr id="21" name="Rectangle 25"/>
          <p:cNvSpPr>
            <a:spLocks noChangeArrowheads="1"/>
          </p:cNvSpPr>
          <p:nvPr/>
        </p:nvSpPr>
        <p:spPr bwMode="auto">
          <a:xfrm>
            <a:off x="2619347" y="4009156"/>
            <a:ext cx="844813"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E.212 MCC</a:t>
            </a:r>
          </a:p>
        </p:txBody>
      </p:sp>
      <p:sp>
        <p:nvSpPr>
          <p:cNvPr id="25" name="AutoShape 13"/>
          <p:cNvSpPr>
            <a:spLocks noChangeArrowheads="1"/>
          </p:cNvSpPr>
          <p:nvPr/>
        </p:nvSpPr>
        <p:spPr bwMode="auto">
          <a:xfrm>
            <a:off x="1050920" y="4498896"/>
            <a:ext cx="2786399" cy="464179"/>
          </a:xfrm>
          <a:prstGeom prst="roundRect">
            <a:avLst>
              <a:gd name="adj" fmla="val 16667"/>
            </a:avLst>
          </a:prstGeom>
          <a:solidFill>
            <a:schemeClr val="accent1">
              <a:lumMod val="40000"/>
              <a:lumOff val="60000"/>
            </a:schemeClr>
          </a:solidFill>
          <a:ln w="9525">
            <a:noFill/>
            <a:roun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noProof="0" dirty="0">
                <a:ln>
                  <a:noFill/>
                </a:ln>
                <a:solidFill>
                  <a:prstClr val="black"/>
                </a:solidFill>
                <a:effectLst/>
                <a:uLnTx/>
                <a:uFillTx/>
                <a:latin typeface="Helvetica" pitchFamily="34" charset="0"/>
              </a:rPr>
              <a:t>Resources assigned by </a:t>
            </a:r>
            <a:r>
              <a:rPr lang="sv-SE" sz="800" b="1" kern="0" dirty="0">
                <a:solidFill>
                  <a:prstClr val="black"/>
                </a:solidFill>
                <a:latin typeface="Helvetica" pitchFamily="34" charset="0"/>
              </a:rPr>
              <a:t>Administrations </a:t>
            </a:r>
          </a:p>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a:solidFill>
                  <a:prstClr val="black"/>
                </a:solidFill>
                <a:latin typeface="Helvetica" pitchFamily="34" charset="0"/>
              </a:rPr>
              <a:t>to service providers at the </a:t>
            </a:r>
            <a:r>
              <a:rPr kumimoji="0" lang="sv-SE" sz="800" b="1" i="0" u="none" strike="noStrike" kern="0" cap="none" spc="0" normalizeH="0" baseline="0" noProof="0" dirty="0">
                <a:ln>
                  <a:noFill/>
                </a:ln>
                <a:effectLst/>
                <a:uLnTx/>
                <a:uFillTx/>
                <a:latin typeface="Helvetica" pitchFamily="34" charset="0"/>
              </a:rPr>
              <a:t>National</a:t>
            </a:r>
            <a:r>
              <a:rPr kumimoji="0" lang="sv-SE" sz="800" b="1" i="0" u="none" strike="noStrike" kern="0" cap="none" spc="0" normalizeH="0" noProof="0" dirty="0">
                <a:ln>
                  <a:noFill/>
                </a:ln>
                <a:effectLst/>
                <a:uLnTx/>
                <a:uFillTx/>
                <a:latin typeface="Helvetica" pitchFamily="34" charset="0"/>
              </a:rPr>
              <a:t> </a:t>
            </a:r>
            <a:r>
              <a:rPr kumimoji="0" lang="sv-SE" sz="800" b="1" i="0" u="none" strike="noStrike" kern="0" cap="none" spc="0" normalizeH="0" baseline="0" noProof="0" dirty="0">
                <a:ln>
                  <a:noFill/>
                </a:ln>
                <a:effectLst/>
                <a:uLnTx/>
                <a:uFillTx/>
                <a:latin typeface="Helvetica" pitchFamily="34" charset="0"/>
              </a:rPr>
              <a:t>level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dirty="0">
              <a:ln>
                <a:noFill/>
              </a:ln>
              <a:solidFill>
                <a:prstClr val="black"/>
              </a:solidFill>
              <a:effectLst/>
              <a:uLnTx/>
              <a:uFillTx/>
              <a:latin typeface="Helvetica" pitchFamily="34" charset="0"/>
            </a:endParaRPr>
          </a:p>
        </p:txBody>
      </p:sp>
      <p:cxnSp>
        <p:nvCxnSpPr>
          <p:cNvPr id="26" name="Rak 39"/>
          <p:cNvCxnSpPr/>
          <p:nvPr/>
        </p:nvCxnSpPr>
        <p:spPr bwMode="auto">
          <a:xfrm>
            <a:off x="150793" y="5097885"/>
            <a:ext cx="4384975"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a:extLst/>
        </p:spPr>
      </p:cxnSp>
      <p:sp>
        <p:nvSpPr>
          <p:cNvPr id="28" name="Rectangle 25"/>
          <p:cNvSpPr>
            <a:spLocks noChangeArrowheads="1"/>
          </p:cNvSpPr>
          <p:nvPr/>
        </p:nvSpPr>
        <p:spPr bwMode="auto">
          <a:xfrm>
            <a:off x="2544733" y="5261030"/>
            <a:ext cx="1368425" cy="2159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MNC</a:t>
            </a:r>
            <a:r>
              <a:rPr kumimoji="0" lang="sv-SE" sz="800" b="1" i="0" u="none" strike="noStrike" kern="0" cap="none" spc="0" normalizeH="0" noProof="0" dirty="0">
                <a:ln>
                  <a:noFill/>
                </a:ln>
                <a:solidFill>
                  <a:prstClr val="black"/>
                </a:solidFill>
                <a:effectLst/>
                <a:uLnTx/>
                <a:uFillTx/>
                <a:latin typeface="Helvetica" pitchFamily="34" charset="0"/>
              </a:rPr>
              <a:t> (E.212)</a:t>
            </a:r>
            <a:endParaRPr kumimoji="0" lang="sv-SE" sz="800" b="1" i="0" u="none" strike="noStrike" kern="0" cap="none" spc="0" normalizeH="0" baseline="0" noProof="0" dirty="0">
              <a:ln>
                <a:noFill/>
              </a:ln>
              <a:solidFill>
                <a:prstClr val="black"/>
              </a:solidFill>
              <a:effectLst/>
              <a:uLnTx/>
              <a:uFillTx/>
              <a:latin typeface="Helvetica" pitchFamily="34" charset="0"/>
            </a:endParaRPr>
          </a:p>
        </p:txBody>
      </p:sp>
      <p:sp>
        <p:nvSpPr>
          <p:cNvPr id="30" name="Rectangle 53"/>
          <p:cNvSpPr>
            <a:spLocks noChangeArrowheads="1"/>
          </p:cNvSpPr>
          <p:nvPr/>
        </p:nvSpPr>
        <p:spPr bwMode="auto">
          <a:xfrm>
            <a:off x="7698274" y="6340710"/>
            <a:ext cx="1295400" cy="232023"/>
          </a:xfrm>
          <a:prstGeom prst="rect">
            <a:avLst/>
          </a:prstGeom>
          <a:solidFill>
            <a:srgbClr val="13B5EA">
              <a:lumMod val="20000"/>
              <a:lumOff val="80000"/>
            </a:srgb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MAC (ISO 8802.3)</a:t>
            </a:r>
          </a:p>
        </p:txBody>
      </p:sp>
      <p:sp>
        <p:nvSpPr>
          <p:cNvPr id="31" name="Rectangle 27"/>
          <p:cNvSpPr>
            <a:spLocks noChangeArrowheads="1"/>
          </p:cNvSpPr>
          <p:nvPr/>
        </p:nvSpPr>
        <p:spPr bwMode="auto">
          <a:xfrm>
            <a:off x="7705656" y="5117238"/>
            <a:ext cx="1295400" cy="215900"/>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prstClr val="black"/>
                </a:solidFill>
                <a:effectLst/>
                <a:uLnTx/>
                <a:uFillTx/>
                <a:latin typeface="Helvetica" pitchFamily="34" charset="0"/>
              </a:rPr>
              <a:t>Domain name (RFC 1034)</a:t>
            </a:r>
          </a:p>
        </p:txBody>
      </p:sp>
      <p:sp>
        <p:nvSpPr>
          <p:cNvPr id="32" name="Rectangle 52"/>
          <p:cNvSpPr>
            <a:spLocks noChangeArrowheads="1"/>
          </p:cNvSpPr>
          <p:nvPr/>
        </p:nvSpPr>
        <p:spPr bwMode="auto">
          <a:xfrm>
            <a:off x="7712290" y="4755203"/>
            <a:ext cx="1295401" cy="203198"/>
          </a:xfrm>
          <a:prstGeom prst="rect">
            <a:avLst/>
          </a:prstGeom>
          <a:solidFill>
            <a:srgbClr val="CCFF99"/>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IMEI (3GPP TS 23.003)</a:t>
            </a:r>
          </a:p>
        </p:txBody>
      </p:sp>
      <p:sp>
        <p:nvSpPr>
          <p:cNvPr id="33" name="Rectangle 31"/>
          <p:cNvSpPr>
            <a:spLocks noChangeArrowheads="1"/>
          </p:cNvSpPr>
          <p:nvPr/>
        </p:nvSpPr>
        <p:spPr bwMode="auto">
          <a:xfrm>
            <a:off x="7714185" y="5509189"/>
            <a:ext cx="1295400" cy="215900"/>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prstClr val="black"/>
                </a:solidFill>
                <a:effectLst/>
                <a:uLnTx/>
                <a:uFillTx/>
                <a:latin typeface="Helvetica" pitchFamily="34" charset="0"/>
              </a:rPr>
              <a:t>IPv4-address (RFC 791)</a:t>
            </a:r>
          </a:p>
        </p:txBody>
      </p:sp>
      <p:pic>
        <p:nvPicPr>
          <p:cNvPr id="34" name="Bildobjekt 58" descr="ISOlogo_iso.gif"/>
          <p:cNvPicPr>
            <a:picLocks noChangeAspect="1"/>
          </p:cNvPicPr>
          <p:nvPr/>
        </p:nvPicPr>
        <p:blipFill>
          <a:blip r:embed="rId3" cstate="print"/>
          <a:srcRect r="67358"/>
          <a:stretch>
            <a:fillRect/>
          </a:stretch>
        </p:blipFill>
        <p:spPr>
          <a:xfrm>
            <a:off x="8740016" y="3217355"/>
            <a:ext cx="245565" cy="216000"/>
          </a:xfrm>
          <a:prstGeom prst="rect">
            <a:avLst/>
          </a:prstGeom>
        </p:spPr>
      </p:pic>
      <p:pic>
        <p:nvPicPr>
          <p:cNvPr id="35" name="Picture 11" descr="magazine-logo"/>
          <p:cNvPicPr>
            <a:picLocks noChangeAspect="1" noChangeArrowheads="1"/>
          </p:cNvPicPr>
          <p:nvPr/>
        </p:nvPicPr>
        <p:blipFill>
          <a:blip r:embed="rId4" cstate="print"/>
          <a:srcRect r="60052" b="-504"/>
          <a:stretch>
            <a:fillRect/>
          </a:stretch>
        </p:blipFill>
        <p:spPr bwMode="auto">
          <a:xfrm>
            <a:off x="8703319" y="3599432"/>
            <a:ext cx="257555" cy="216000"/>
          </a:xfrm>
          <a:prstGeom prst="rect">
            <a:avLst/>
          </a:prstGeom>
          <a:noFill/>
        </p:spPr>
      </p:pic>
      <p:sp>
        <p:nvSpPr>
          <p:cNvPr id="36" name="Rectangle 32"/>
          <p:cNvSpPr>
            <a:spLocks noChangeArrowheads="1"/>
          </p:cNvSpPr>
          <p:nvPr/>
        </p:nvSpPr>
        <p:spPr bwMode="auto">
          <a:xfrm>
            <a:off x="7704068" y="5924445"/>
            <a:ext cx="1296988" cy="215900"/>
          </a:xfrm>
          <a:prstGeom prst="rect">
            <a:avLst/>
          </a:prstGeom>
          <a:solidFill>
            <a:srgbClr val="FFFF00"/>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prstClr val="black"/>
                </a:solidFill>
                <a:effectLst/>
                <a:uLnTx/>
                <a:uFillTx/>
                <a:latin typeface="Helvetica" pitchFamily="34" charset="0"/>
              </a:rPr>
              <a:t>IPv6-address (RFC 2460)</a:t>
            </a:r>
          </a:p>
        </p:txBody>
      </p:sp>
      <p:sp>
        <p:nvSpPr>
          <p:cNvPr id="37" name="Rectangle 25"/>
          <p:cNvSpPr>
            <a:spLocks noChangeArrowheads="1"/>
          </p:cNvSpPr>
          <p:nvPr/>
        </p:nvSpPr>
        <p:spPr bwMode="auto">
          <a:xfrm>
            <a:off x="1615600" y="5605932"/>
            <a:ext cx="1368425" cy="2159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prstClr val="black"/>
                </a:solidFill>
                <a:effectLst/>
                <a:uLnTx/>
                <a:uFillTx/>
                <a:latin typeface="Helvetica" pitchFamily="34" charset="0"/>
              </a:rPr>
              <a:t>ISPC/NSPC</a:t>
            </a:r>
            <a:r>
              <a:rPr kumimoji="0" lang="sv-SE" sz="800" b="1" i="0" u="none" strike="noStrike" kern="0" cap="none" spc="0" normalizeH="0" noProof="0">
                <a:ln>
                  <a:noFill/>
                </a:ln>
                <a:solidFill>
                  <a:prstClr val="black"/>
                </a:solidFill>
                <a:effectLst/>
                <a:uLnTx/>
                <a:uFillTx/>
                <a:latin typeface="Helvetica" pitchFamily="34" charset="0"/>
              </a:rPr>
              <a:t> </a:t>
            </a:r>
            <a:r>
              <a:rPr kumimoji="0" lang="sv-SE" sz="800" b="1" i="0" u="none" strike="noStrike" kern="0" cap="none" spc="0" normalizeH="0" noProof="0" dirty="0">
                <a:ln>
                  <a:noFill/>
                </a:ln>
                <a:solidFill>
                  <a:prstClr val="black"/>
                </a:solidFill>
                <a:effectLst/>
                <a:uLnTx/>
                <a:uFillTx/>
                <a:latin typeface="Helvetica" pitchFamily="34" charset="0"/>
              </a:rPr>
              <a:t>(Q.708)</a:t>
            </a:r>
            <a:endParaRPr kumimoji="0" lang="sv-SE" sz="800" b="1" i="0" u="none" strike="noStrike" kern="0" cap="none" spc="0" normalizeH="0" baseline="0" noProof="0" dirty="0">
              <a:ln>
                <a:noFill/>
              </a:ln>
              <a:solidFill>
                <a:prstClr val="black"/>
              </a:solidFill>
              <a:effectLst/>
              <a:uLnTx/>
              <a:uFillTx/>
              <a:latin typeface="Helvetica" pitchFamily="34" charset="0"/>
            </a:endParaRPr>
          </a:p>
        </p:txBody>
      </p:sp>
      <p:pic>
        <p:nvPicPr>
          <p:cNvPr id="38" name="Picture 21" descr="logo-ncc"/>
          <p:cNvPicPr>
            <a:picLocks noChangeAspect="1" noChangeArrowheads="1"/>
          </p:cNvPicPr>
          <p:nvPr/>
        </p:nvPicPr>
        <p:blipFill>
          <a:blip r:embed="rId5" cstate="print"/>
          <a:srcRect/>
          <a:stretch>
            <a:fillRect/>
          </a:stretch>
        </p:blipFill>
        <p:spPr bwMode="auto">
          <a:xfrm>
            <a:off x="8121779" y="3599432"/>
            <a:ext cx="376036" cy="216000"/>
          </a:xfrm>
          <a:prstGeom prst="rect">
            <a:avLst/>
          </a:prstGeom>
          <a:noFill/>
        </p:spPr>
      </p:pic>
      <p:pic>
        <p:nvPicPr>
          <p:cNvPr id="39" name="Picture 13" descr="iana-logo-pageheader"/>
          <p:cNvPicPr>
            <a:picLocks noChangeAspect="1" noChangeArrowheads="1"/>
          </p:cNvPicPr>
          <p:nvPr/>
        </p:nvPicPr>
        <p:blipFill>
          <a:blip r:embed="rId6" cstate="print"/>
          <a:srcRect r="43015" b="33980"/>
          <a:stretch>
            <a:fillRect/>
          </a:stretch>
        </p:blipFill>
        <p:spPr bwMode="auto">
          <a:xfrm>
            <a:off x="7611817" y="3635432"/>
            <a:ext cx="384353" cy="144000"/>
          </a:xfrm>
          <a:prstGeom prst="rect">
            <a:avLst/>
          </a:prstGeom>
          <a:noFill/>
        </p:spPr>
      </p:pic>
      <p:sp>
        <p:nvSpPr>
          <p:cNvPr id="41" name="Rectangle 25"/>
          <p:cNvSpPr>
            <a:spLocks noChangeArrowheads="1"/>
          </p:cNvSpPr>
          <p:nvPr/>
        </p:nvSpPr>
        <p:spPr bwMode="auto">
          <a:xfrm>
            <a:off x="4785367" y="4031483"/>
            <a:ext cx="988792"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UIFN (E.169.1)</a:t>
            </a:r>
          </a:p>
        </p:txBody>
      </p:sp>
      <p:sp>
        <p:nvSpPr>
          <p:cNvPr id="42" name="Rectangle 25"/>
          <p:cNvSpPr>
            <a:spLocks noChangeArrowheads="1"/>
          </p:cNvSpPr>
          <p:nvPr/>
        </p:nvSpPr>
        <p:spPr bwMode="auto">
          <a:xfrm>
            <a:off x="4785367" y="4390945"/>
            <a:ext cx="988792" cy="215901"/>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UIPRN (E.169.2)</a:t>
            </a:r>
          </a:p>
        </p:txBody>
      </p:sp>
      <p:sp>
        <p:nvSpPr>
          <p:cNvPr id="43" name="Rectangle 25"/>
          <p:cNvSpPr>
            <a:spLocks noChangeArrowheads="1"/>
          </p:cNvSpPr>
          <p:nvPr/>
        </p:nvSpPr>
        <p:spPr bwMode="auto">
          <a:xfrm>
            <a:off x="4783566" y="5092775"/>
            <a:ext cx="988792"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ISCN (E.169.3)</a:t>
            </a:r>
          </a:p>
        </p:txBody>
      </p:sp>
      <p:sp>
        <p:nvSpPr>
          <p:cNvPr id="44" name="Rectangle 54"/>
          <p:cNvSpPr>
            <a:spLocks noChangeArrowheads="1"/>
          </p:cNvSpPr>
          <p:nvPr/>
        </p:nvSpPr>
        <p:spPr bwMode="auto">
          <a:xfrm>
            <a:off x="6395850" y="4009156"/>
            <a:ext cx="864132"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a:ln>
                  <a:noFill/>
                </a:ln>
                <a:solidFill>
                  <a:prstClr val="black"/>
                </a:solidFill>
                <a:effectLst/>
                <a:uLnTx/>
                <a:uFillTx/>
                <a:latin typeface="Helvetica" pitchFamily="34" charset="0"/>
              </a:rPr>
              <a:t>ICC (M.1400)</a:t>
            </a:r>
          </a:p>
        </p:txBody>
      </p:sp>
      <p:sp>
        <p:nvSpPr>
          <p:cNvPr id="47" name="Rectangle 54"/>
          <p:cNvSpPr>
            <a:spLocks noChangeArrowheads="1"/>
          </p:cNvSpPr>
          <p:nvPr/>
        </p:nvSpPr>
        <p:spPr bwMode="auto">
          <a:xfrm>
            <a:off x="6395788" y="4364314"/>
            <a:ext cx="864194"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Terminal (T.35)</a:t>
            </a:r>
          </a:p>
        </p:txBody>
      </p:sp>
      <p:pic>
        <p:nvPicPr>
          <p:cNvPr id="48" name="Bildobjekt 76" descr="ETSIheader_logo.gif"/>
          <p:cNvPicPr>
            <a:picLocks noChangeAspect="1"/>
          </p:cNvPicPr>
          <p:nvPr/>
        </p:nvPicPr>
        <p:blipFill>
          <a:blip r:embed="rId7" cstate="print"/>
          <a:srcRect l="2172" r="47787" b="11453"/>
          <a:stretch>
            <a:fillRect/>
          </a:stretch>
        </p:blipFill>
        <p:spPr>
          <a:xfrm>
            <a:off x="7995015" y="3240078"/>
            <a:ext cx="429082" cy="144000"/>
          </a:xfrm>
          <a:prstGeom prst="rect">
            <a:avLst/>
          </a:prstGeom>
        </p:spPr>
      </p:pic>
      <p:sp>
        <p:nvSpPr>
          <p:cNvPr id="54" name="Rectangle 25"/>
          <p:cNvSpPr>
            <a:spLocks noChangeArrowheads="1"/>
          </p:cNvSpPr>
          <p:nvPr/>
        </p:nvSpPr>
        <p:spPr bwMode="auto">
          <a:xfrm>
            <a:off x="4806426" y="5416625"/>
            <a:ext cx="988792" cy="223787"/>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err="1">
                <a:solidFill>
                  <a:prstClr val="black"/>
                </a:solidFill>
                <a:latin typeface="Helvetica" pitchFamily="34" charset="0"/>
              </a:rPr>
              <a:t>Shared</a:t>
            </a:r>
            <a:r>
              <a:rPr lang="sv-SE" sz="800" b="1" kern="0" dirty="0">
                <a:solidFill>
                  <a:prstClr val="black"/>
                </a:solidFill>
                <a:latin typeface="Helvetica" pitchFamily="34" charset="0"/>
              </a:rPr>
              <a:t> MNC (</a:t>
            </a:r>
            <a:r>
              <a:rPr kumimoji="0" lang="sv-SE" sz="800" b="1" i="0" u="none" strike="noStrike" kern="0" cap="none" spc="0" normalizeH="0" baseline="0" noProof="0" dirty="0">
                <a:ln>
                  <a:noFill/>
                </a:ln>
                <a:solidFill>
                  <a:prstClr val="black"/>
                </a:solidFill>
                <a:effectLst/>
                <a:uLnTx/>
                <a:uFillTx/>
                <a:latin typeface="Helvetica" pitchFamily="34" charset="0"/>
              </a:rPr>
              <a:t>E.212)</a:t>
            </a:r>
          </a:p>
        </p:txBody>
      </p:sp>
      <p:sp>
        <p:nvSpPr>
          <p:cNvPr id="56" name="Rectangle 25"/>
          <p:cNvSpPr>
            <a:spLocks noChangeArrowheads="1"/>
          </p:cNvSpPr>
          <p:nvPr/>
        </p:nvSpPr>
        <p:spPr bwMode="auto">
          <a:xfrm>
            <a:off x="4785367" y="4761457"/>
            <a:ext cx="988792" cy="223787"/>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a:solidFill>
                  <a:prstClr val="black"/>
                </a:solidFill>
                <a:latin typeface="Helvetica" pitchFamily="34" charset="0"/>
              </a:rPr>
              <a:t>IC (E.164.3)</a:t>
            </a:r>
            <a:endParaRPr kumimoji="0" lang="sv-SE" sz="800" b="1" i="0" u="none" strike="noStrike" kern="0" cap="none" spc="0" normalizeH="0" baseline="0" noProof="0" dirty="0">
              <a:ln>
                <a:noFill/>
              </a:ln>
              <a:solidFill>
                <a:prstClr val="black"/>
              </a:solidFill>
              <a:effectLst/>
              <a:uLnTx/>
              <a:uFillTx/>
              <a:latin typeface="Helvetica" pitchFamily="34" charset="0"/>
            </a:endParaRPr>
          </a:p>
        </p:txBody>
      </p:sp>
      <p:pic>
        <p:nvPicPr>
          <p:cNvPr id="5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5597" y="3431234"/>
            <a:ext cx="417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Rectangle 25"/>
          <p:cNvSpPr>
            <a:spLocks noChangeArrowheads="1"/>
          </p:cNvSpPr>
          <p:nvPr/>
        </p:nvSpPr>
        <p:spPr bwMode="auto">
          <a:xfrm>
            <a:off x="4781765" y="5760539"/>
            <a:ext cx="988792" cy="223787"/>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800" b="1" kern="0" dirty="0" err="1">
                <a:solidFill>
                  <a:prstClr val="black"/>
                </a:solidFill>
                <a:latin typeface="Helvetica" pitchFamily="34" charset="0"/>
              </a:rPr>
              <a:t>Trials</a:t>
            </a:r>
            <a:r>
              <a:rPr lang="sv-SE" sz="800" b="1" kern="0" dirty="0">
                <a:solidFill>
                  <a:prstClr val="black"/>
                </a:solidFill>
                <a:latin typeface="Helvetica" pitchFamily="34" charset="0"/>
              </a:rPr>
              <a:t> (</a:t>
            </a:r>
            <a:r>
              <a:rPr kumimoji="0" lang="sv-SE" sz="800" b="1" i="0" u="none" strike="noStrike" kern="0" cap="none" spc="0" normalizeH="0" baseline="0" noProof="0" dirty="0">
                <a:ln>
                  <a:noFill/>
                </a:ln>
                <a:solidFill>
                  <a:prstClr val="black"/>
                </a:solidFill>
                <a:effectLst/>
                <a:uLnTx/>
                <a:uFillTx/>
                <a:latin typeface="Helvetica" pitchFamily="34" charset="0"/>
              </a:rPr>
              <a:t>E.164.2)</a:t>
            </a:r>
          </a:p>
        </p:txBody>
      </p:sp>
      <p:sp>
        <p:nvSpPr>
          <p:cNvPr id="61" name="Rectangle 54"/>
          <p:cNvSpPr>
            <a:spLocks noChangeArrowheads="1"/>
          </p:cNvSpPr>
          <p:nvPr/>
        </p:nvSpPr>
        <p:spPr bwMode="auto">
          <a:xfrm>
            <a:off x="6395849" y="4732614"/>
            <a:ext cx="864133" cy="215900"/>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prstClr val="black"/>
                </a:solidFill>
                <a:effectLst/>
                <a:uLnTx/>
                <a:uFillTx/>
                <a:latin typeface="Helvetica" pitchFamily="34" charset="0"/>
              </a:rPr>
              <a:t>Bureaufax (F.170)</a:t>
            </a:r>
          </a:p>
        </p:txBody>
      </p:sp>
      <p:sp>
        <p:nvSpPr>
          <p:cNvPr id="63" name="Left Brace 62"/>
          <p:cNvSpPr/>
          <p:nvPr/>
        </p:nvSpPr>
        <p:spPr bwMode="auto">
          <a:xfrm rot="16200000">
            <a:off x="3661329" y="2597607"/>
            <a:ext cx="275656" cy="7353701"/>
          </a:xfrm>
          <a:prstGeom prst="leftBrace">
            <a:avLst/>
          </a:prstGeom>
          <a:noFill/>
          <a:ln w="222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i="0" u="none" strike="noStrike" cap="none" normalizeH="0" baseline="0" dirty="0">
              <a:ln>
                <a:noFill/>
              </a:ln>
              <a:solidFill>
                <a:schemeClr val="tx1"/>
              </a:solidFill>
              <a:effectLst/>
              <a:latin typeface="Arial" pitchFamily="34" charset="0"/>
            </a:endParaRPr>
          </a:p>
        </p:txBody>
      </p:sp>
      <p:sp>
        <p:nvSpPr>
          <p:cNvPr id="64" name="TextBox 63"/>
          <p:cNvSpPr txBox="1"/>
          <p:nvPr/>
        </p:nvSpPr>
        <p:spPr>
          <a:xfrm>
            <a:off x="2255094" y="6498454"/>
            <a:ext cx="3316128" cy="276999"/>
          </a:xfrm>
          <a:prstGeom prst="rect">
            <a:avLst/>
          </a:prstGeom>
          <a:noFill/>
        </p:spPr>
        <p:txBody>
          <a:bodyPr wrap="square" rtlCol="0">
            <a:spAutoFit/>
          </a:bodyPr>
          <a:lstStyle/>
          <a:p>
            <a:pPr algn="ctr"/>
            <a:r>
              <a:rPr lang="da-DK" sz="1200" dirty="0"/>
              <a:t>Legacy Resources</a:t>
            </a:r>
          </a:p>
        </p:txBody>
      </p:sp>
      <p:sp>
        <p:nvSpPr>
          <p:cNvPr id="73" name="AutoShape 2" descr="data:image/png;base64,iVBORw0KGgoAAAANSUhEUgAAASYAAACrCAMAAAD8Q8FaAAABQVBMVEX+/v4AAAD////7+/v4+Pj//f7o6Ojx8fH19fWmpqbe3t6urq7u7u7Y2NhTU1O1tbWcnJxWVlbk5OTOzs7W1tZ4eHg9PT2Xl5dpaWlgYGDBwcHIyMhHR0cgICBlZWW5ubl0dHSNjY0UFBQvLy8nJyc5OTmGhoZERESAgIAaGhoNDQ0fHx93d3csLCyJiYn3//3/9//EABb/6fLcACb/8/G/jJ3xu9GuACf1ytXnsbmxACDSlqjcdI2mBjKZACTWj6DHW2jai5bCAB+9QVfr0drWgZO6gJT1//XzyNnMdoeoAAT+4OzHepPES1q+AA3SABu/K0rLZXjrACvKWHq3ABnAJz/Td4HYorG7SGH/4+myJUXSACOXFTrOfouvgoyKAADST2v4yN3gm7KrACe2U23CADG3QGSLQFDIrrXIobSaL0s9qtTQAAAZ8ElEQVR4nO1dC5fbtpWmLqgH9ZaoESVKM3rOSKOxPY+4ju22cWPHrbPe2k5qp3Hc7HbTzb7+/w9YAARAUARIkJIn7onuOYnHYxIEPl5c3Dcty5QQQpYFAdnViXdndVwIaHM68Pwu+b3xYJ8CoY81KkCl6jve4HRTiNPFdFL+pwIKIrS/UbvtpgIemU78fwaWCnApuZOat57euTNdt1t+aS9QIQtGnRSMKM3bNqCPw857IEQhKvne9DQ28+bMtcDaae6Yk4xAouRVPlWGwhBVnTsJU7/XAMiPE4BjDBKmjfMJ7jwMUXkyXabNvdPIOXciugdZUMLUr+7IvvsmgLqTJlgZrXNLjXFGlDB56JOBiUij9sp86vNRro0HJ5lBwgrDuP5pbDy812qGfCToDGWeO4J2ZpQonVd3kIZ7IUQONneaY+7NeuaNV82HEqbGR1J0jQlsJ37wG9AGv+OMc4ccgonRvPxL7jt8+B8lTu90OFjP2o7Tvnc0iC9ylGnu0MuNEj5dfzGYEN5tek3vdOr4dTtirdilybofuWiSZd/BegeY8KM+IhRJs4aJbhMsZtwwQdE76IG44JdtKE6mz0OgsnIJnR+drYfJIOEtroYJkbe9RTsCEw5NltxaqGc0aNXJs3TLx//kSmvyjScFJc07GQWLq7eSoarFnoTo+QP1qt/2zgaYzmbtVqOEcduHQkpRmhwr5zLwTV4H9EL1oWe678BXPrGDFQvEfCulewkwjePTAtStxS3P5bDds/fAVGD5feVEakZeHvoKa/ymTddw38FEs3gk9jbmjASOqspToFy91mwIfDJOR9ZuQGGZpNQAzqrmbwAj1eWDnBryt5qbthTsJMvYAfm66kwPaEADjFRuOwdK54ohFw7KCj7ihsfQ7EZUVzy3tXUvQiGfbpPQCfDr9I1UsPNZPe/mAzsOUxNLJDsj7MhGXOWKC1f1k+MbahUfVq83zIFdoNkOShrk9WbAbBskF3LZ+yCcImbiSXHUqfR4sHVLJj46zPT+XWOQCI19gBymDnRjIOWUdYCYT6FpJsVj0slVvh7QOQW7gF9NI6PFg5W101xuddmb0enl4yRKNuL8YbbtUBSnZUMzP0+zYqzyWmfZQGK0GmXHCUbidn+nQxPLW37Im/msEVRDTeSorNkKManACYGb6lnV0djNuvUkq6G2ox8HgOmZM7OBsPz1qSBfzrrawxo07sGFFj8jGhoKc27voFA3UWi22Qi4C6lsdj05p6yqW0kQFluyU1pnVs/hNk3VXtBtk9BGzOKvCHbqkonnQyhYNj/t7pnzZYo5BLuikUAk8idvvYBz7HLDbzmzOyfNcb/fXxwfL+/iP5udI7HFvTxnZWRRzIk0r+w0jDSgU9B5EvZAx9xUD/imN/EGTQP94rixq+uBuyT34Q8iFr/S8tsjjatU+3K9dTbNoun1IDgFci2UhwEMTZYUmD46SoVAe4E8isVm6tt5zzwuxDf2HmDKFhLOSYSd8sZ4Ls66+fYeWGwEjbJojhECO0+EJyt5ZJk7vI+hS32WWbmKn0ytXWGC3sWekEiiJV3fTpu708jhHuUqgbcbSmAnuS73R0E0aKcoD1Z/KpllFDB/ynoHjIjdn9sOyUSdYH3Q2G2Yu5kZihv0g/wgYVvPPOdpNyoFa4NYAHo1WHutkdurdssVTKVqwx3VZkfaedUyugyAyd3cMAGUkmOqe6QZC6qFvq9lZ+r4jUgUy5INGK3mYGjGilUyp2QemIjlAPWdwpyZ6JjbClAJV5sY3NNamBTyDLFcax7clUc24e22N05aHHmTXqOKqdHzHe/euhOXdr7gAMQtojspahCIbedvZ7Bl2XeCfbOfdFuR0R1o6PRisd8gRtoYTbw7J+PgVQ7DdQGPCEyTYUKW8M6NoNKORjfdDPY+j4RMMmNUd7J5tTXUaVW0u4bDhezSqNbuhhcBD/EN0pRq4M85Aay1RGLl54buI7JrOFNW06+WZ29PUhnJyFPgGVkPBMbIdSKJqJkKk7Bryph5AMn6u7Ehi7iI25hFDQJ/l9s2UABq6RvywiGhdaOYZcTPZIVvNzUjKDwUa2DjR0FZklGGfhEkDsyT9BuQDWWnuZmnI4RphtQ5BxLNnfwBcK4Up3NTGGLpB5eCbOlUkInJH0JtkJpi7gCYe3V9uI7T2Q6Zq0iEbxbpMAkhXgV2c1XEU4/MQpScAc/TvZdgGR5ry1oFS5IUE2/Ry58gYEkSJx0mC3Gx7TGY8MYTPr2GiWR0+dWztKsxc5q5Cwc0vqrLhhLPy55IHJ05Z2wDmMJNELKO8Ng3U/c9sstCzpRTp22UE75ol5ltmlyNMNq16AdabCRNFl6ExP4XihJCNn/pBtJGnFftVMXdSC7VgAWhsWmaoA6clmggLX19CdPhAicVJiTJ+2kIE+oy79hpmhov7ia+rpS3q0zb2aYj8cRE1uvsuOHoA7jDyYSbQn9CeKyBGCFRF0dyENtNPy5MTLe7VZ7zmZRoP91HyQGI12aCuQhEt6Rn88NymDgfCSXPYOIGKJFHBrmAkOAUP9o1tBjMXsBkkP4AQpJJWhbePuwELCXdGa5kaODIK5vBhLc6UawTrp7uJ6E5E0wIiTh5Sc5sZAqwp8/FLofWxqkR25rChMmx9OGhAewh0EXmU+EuAhMlFYkUvrbCMFxqIpwI3NDiuGsbqetZPCbnqvRQSqt9Vf+C0BlLJjBZ3HRdRmBiVotaNAOSErVWZTBJH9gxlMFornj1QQ69KQn5IKSyCUz4CXz3yFo3MOfePcWssOotZYgOiV1h8Bx9DlwWUrw2FC/GSCYOE1ejq2bT54b4Wj6u2Pl9N3aEAZTkUyhLvs5sZ5QcxdMgY8UQ92QIKWAGkwVczEi/Q1xJ7cq/JHMqy5GGeSabQZ/xbUjjOEooc401z/YXJ7UpTHw3+LJOwCIPoTpFPHfQjYRj7mSqBcS7oz7bCaauYssZqa0yzdm5LBxlPcNFcFs84liDwDku7USw3MiLW7lZcz4xzmg0G2gLTVJIpZ5kzyw5t7fuNIQJiV0aHiOIx3IDu45IvuosEs9Z5ksC5k7e2lGGMnX2RMX+TnO3KGjBb+UiwJSbhNNIqp0R3j26rK6/xdrDkS6UYUT0cKr460xpA9vlLXTqs8wwcXNDeGpNWwUAsAO+L5+bzO/h12bNrXyahVfah1lFHtIzT1o7VZ0W2oJPPfGAkzjhVfCrJ8xdQTWf0GQycbyzQK2ITePUy1BPZoCUpa2k3SIlM+XIK+GqoNhDZsERop4Zasj9tZ+78EpL+OlG2Siq5+bJeeNwCx+SWSEJFs4Gmsd4WnNpYehH6JqAgUrnqLbyzhxJiFxiA/dCtA1gQmkgXTTXzqhUCeyhj0WQrnkqdCZ8W+bjMvQ/AsoAk9VWl0bPm8xI9+HjIkSIhFLryupjQeqqEZR4j5LOw3ON/cbApxjYjVa94Y7CI39cJ7KV/SXdfbsfguQNpBYglaRb1BQmoPBT8sz4pKNqTDgUMeR64c+3BVQSTko/KkLlWM5RGoW6Ic9JUXhB9IQkTe0Mwr/dEkZ0BnpB3rdUO4N6muxJpp5Qoc7NPSnG3GRRv60Us0eWzdwGaUGofRLo95AmVysIfEKlZV40FXq+uWvhKAtMSLYiHXHyZMzD3I30512KbkMyyswOvb6UCMY2+TobJ0BF+LdPxY+9XOvNSYDUx276QUKdPG0DEzH0MogoQNawn8ROXEosb3HPWQmOYNsoIc5ASEkdp7j4zVy6ZcdqRtq329MtTHDZIiPFzcSPWZcuZ5ZO5gZacRPptpuYasKYF2ZmVzpMUtBWRHLT0+UiRKT4Vr6fJpz58UiTIWdWuW0AU3AisS7cjHUX2at0WpFBL267LafOGWn0wk1kk8svLVddh6Eajx6lU8RP7e4pEG1MOo3AbF8YwBRoWsiRT9QlymqzRrsCzW69DTVoPE8GiX+WZVCZLzyXZRmozdS3wLQdM+1lN5G46eTWeytLXUm2ucBoKqntikItFWAUSWoY0Hb3Bq4Ccqf8Opa3vOHCiLyCjKIfqRnSYeiILrd+Fjmxxk41zWcExITc8vj0br29q97Za5JnlmASMtrauxArAluuJ/UIUoEoC+oYCEbuUexNppQG7ZvASpDAC4OE1HjB5TbFkrJVwK7Wk27AVSBsa0rV2kCZT7RDEj9k9nmCnRg4MAimpReDx7au1nXTWTtug7m2y93GqL3WHw95lEvEnEClbrdbCvvqpGT54gl3k2vGxgbclJYZdLw9BAoVUm+yVh0Am41WXB4LGZUjjEJWXGkNA1t93h84pIo2bRhkkKySXq2n0yYExT0mobHv4Tda92d90/DovG2LqJ1xPFR+cmkrkHu87qXsPjxBA6M1zUkAVpofxY2pgWETNwohEdINxyBkP27ZEJaa9TOq8SQAoQow9n3Q7zt83hjlcZ2kKbtpEeC5omWlMI6E4klFaq+17mjL2YZOKRAm4sjIGFZBVkWTiNrR5FqRXtymTn8n0XRK/wDAOv7SRfxoy+lEsLLLvVZ70DwN1fXNormu0W6/9IWFki21DnZ7rnqnfy2+80iqi5eh831iE3cE0bSpTsvf6hityuwDLocjVmOgLbHT2q6T4wgfSKWyOL6ZOiWkk1GWa/jQpBDSOva+Gu3kEGaMepBQChnVmtrkAVHbR5mEwKOTK+1C5Syd7X/i7KRg1ARKlg5DS+oXUWrF9VkjnLSribwimssKkWoiZThO7NS7eaqFQi2+kgWmlGSlMe1oj8qukzuvUFu7FrU77rCaPFkGKM1C4VXe5PLTinejSjHWUuoeGg+HY7OCaCzMlEq1sm6P5CBE5BCzH2SFU+2LCdHN9+WNsPYgA0x77FK1aGhydDtlhVNlq3s2j+PKEQj1+w6PulyWWVjKkkUnyLuV4nQPkWNJbUe1FGdmtBafF4cgybTVHEbiqMt2WAmcuPjLEp7ZV2e4VSBHoK7Wh/sjufSE6LRRF75gHGkr6lQbwbKm+bzb93N2qppnyO1aRcCI+xiR1jUyrlWYp4O2xo7qR30xYUnl1G0KYTX4+SKS4jTNoBOYlPOm0oz2gyXPtJE2vElMhgbxoJWrsW/FhXyBRKRGuyfEE1o5A7cidaeefi2/JV8zb5nWpch09d5xQhd3FTkHEd8blCinHWvXIIB08m26kDcyDGBcqaqhs9J2Y7vMjRdXW1wB7tnAK+s/rmMzpPOmAYg6A7PIdHBL4stPoTn5nmjcc6bfdyralC3bKhaLl1aRgFBEqIi3ZjHobaDEiamgeQPcSEQqzL9ftENt4aplq91S2co68YEDqFik3VOKRSsoQwd0if9mqe0ykb6TD6ZwzVlyEdIawGjoqKf9Di5K8//KRA80dP8+EIgQ/XQMWJeXGCX8H6g6lXPFNLmZQOKSLWadmjSVETfNMmPUpIyknSWCimlTzAZda/H+v/32fTEApEgJ/3GJyJ8KzZRtakVJo/GSmVKR1swvelNLvwwFrdrp9R2G39y8YCn2Rbj/479//9N/3DD3BwHq6urqpq6ASbQ8MIu/q1dcYVaauU5A4ioNY6Nl3O6ahKnwoL10912TW6+Ya64e/PD253d///rLJ5h+/Pqbvz/74W9/LBWVUjywxY93iEryjZvpGMDm2MwEo8EkQ50QWGlC75509VWxePPd508/fHh9/eED+f/bH56/J/JKZTUHOvx8l/Y0KJCe5xnzCaCUkkPT9HpWpnAnFsfdpIYPKyaWiKgmEhv/9P7Js7dPMb19++bHRzdFXR8AftSZ9mZUjsHYKWMoCu+8qi5csjgJWnlmmwg5BfX9jfs+DwYW+dFGxPbVzYsHD148xBDBJRbhyUvM5yJgY7DK6EXWRCkS+fWnUSG1XE2dUTkbF23NRvndWNIOPrgAowNEbSoWpXvoH5HfRQdlR51hnb2GiLGwSfRC64iwTL3a8EetWs0f9boltX6XcczKJBqwWnjSKVAsVv7nPWEmooaT/1M1A//9EqjypBySOaWyaD0x4nGdQY7MObAi3UusHducWRb/pmh14k0H4+bgyCPVolK/QvvSev/fv3lxRTefFYgoihrdirp+tAFMOR1O7MHcMZjQyimRZC7cV8IU6MDHEhy9/K8vvnmEVaZiYK0Qw65I7Lqrl191LdXOY0Hu3b4Tw+uSUhs2fhqEt9nN87dP333z08P394lSidXK9+8f/PX5X/72f/97pbyF2VeGn2zUEbP657scmLdGmHPwFnvw7tXrp9c/v/lPTN+/eff0GtM/nry/spTiiR11u+bAM3bibqeQ2289hTWV8KYrXuH/3X/y7vqzkD68evfkhu63omLOrEp/1+3CTkzW+BCqo56LqWJB+bYKXM0JmIZ5dfPTs8+fvsb04enPz3734OYSApgUwom5s7NUH6qfPaZdGgJJCTNU6LXdgguVk3189mmvhI+0S3bKFa9ePnry/Pnznx58dQVEMcBKAdHEVTL8IjjLd326e9YIPR0AWBOr1vrgerecxJpMRVREl4ggZV1SUOTTEFHlieqfsRsRzI4wGdXZJxDaKlYgMDW6heqk9QnBhNXH4ldfFRE16PBfQoWTezAtop2rpDjvurbn/G4KU73dLNX20s50P0R4qPjHf32PIaJCHGRzBazAzLtUMRNvS7/vwhO7MALfhQJ4mQv2PioVrauvv3j+shjYb5fy3BBlJQIe0pgseyfoVnvQa0AX9XYyg/ZLQHjlEp78y+OvX1h/ktiGohaIqvsPf/ubm9ubUfCRCfik9CbiPUGYZR59fv302ZcP70NRtmiKVw8fffmH33/x5L7OnfKrIaAMVHz47Pqz66dvfvfXFy9vML18+eLRk+/+jDXxV2//8lIpm359hMX35f0vHz/97MP16+tr4rp89er6+sNnrz/78Pb7h0V6Cv7Sc/wEiFh0Frz8+jFBhtC3335L/rh+/M3DKwtdFQ/sROjSojG54svnbx6/pkB9eP361eM/P3kP1FjRueZ+ZUSYhUZ4izcvvvzu2e//8e7NH54/eHkVHHb8n3/1RMGwaIC3iI+3m6urK8pGVG9iVxwoSmCFOQMQhFwOdKDcdGCfAx3oQAc60IEOdKADHehABzrQgQ50oAMd6EAHOtBHobQEDPnfFcWS23UIyrKErd/paxfkfxA/Rn8JWz9C5MLtB8l/0Y0Q+Wcrulx2CbLsxMRVgEpFJI8hG0WSrxAes9KoS0W/eLigUiGSeg89O3of6SWjehp+gKjdggqrt0O29IVdFF4QfqrUDoeVx0XQsMN5hBUUIt1SGswCliAOdf7veDC7Uql3g6EcfckVXr8/lDqiwslGbq6AH+zQ0o9pV5R+QKewWA1n1UheXqXQlhuokdpNZfI76ZEiWo1DtdAljSBIxu2Yh+9guGGfTbKh0F81T06Gq9XpEetr5Gx9+QhdnInngr9c9TvDk05/dczqw6AzZwVCCFU8+iOyGoVZnXUZDfLPh/SCOvkih6Y4JPjSbfhxCtJNqyvBFH7gSHxpgmQRDwvRhjmkK4RcG0Ker65ks6WnkU4iLilwgaYo8qbdBlmFmPQZ6yCnlLzxCPzkdYjMN7l7DbuIzJXVUZGV0W9skh/uhKhzmGgRn2bbBdcNJiE3DeQyNkQ+fDUsWaVmoTAXs2kWjknnCalBEm1EMZRSSg1hcumCEGFQlg1JfxYw1UYjvPSxO/LZ/Ldgot11xsF9ZBaTkTvDPOGOJlX2hA6HKeg60mVdXirhcCNE2yUGzV/6SJXvSVE6K8vyMwITeT/k8+X0i2i83R6FCZEif94ehjUIHBnABLbUNC54/XjH4yHFx1QlmGjXS9r+m88wChPpJ7Whv0D8ctJyw5GuPwm7ZRF2WQNdYU0absS3Z2E1UXfSoI23JhFZvAXTCR0Sr+NM+iZhs3Dudgqn4vvCtM3FaFFYSNLSDKYa21B4yKkKJouW1kklAVswYQ7wsVQoS7u/FRFeZDlio5B3XSdc00fycL0RFhekDGgEd/GjFTAdUfiQlIG9BVOf8SxpE3EUwkToXj0EfoxZqyWX4hjC5BSWhNebGJp1DpjwpUuyPulbSAqYwoPVI+96IIvZQDY1MKP0C/1ypaZspUG+Y1rHf9zrNPkpG4WJNI8PYJqFhTYYprmPueu8zo8+PLWJXb6QhL8hTF5hA9VjjNM4hDgO04kGJoKQY1dOyTpNYELkw0c9+ZtAZLjT8WmDzpc1wohLcQITPifIxORxS/LrCsqsCDu6IUzHQBjRZ39HooVfR8gEM5hmGCarTDWOth6mjhom+rXaYG3jUP2MwyR9iStgnnLkFy7ZSjYeZ7M8HXdUTSKIUGtWgJT9WxI31SMSc0l6Ps6kb58EMA3Zpz8gaAN0vBx3zmmLG8TbQ09UingUpjMMEwK6i1tqmEiHi1MlTEGPv/ly3FzKUrwVadsU1W+CVntOdDiXTNOjDaWDT1rGq/jIGTlfk+6yIME0Ho8ZnyOEx93M2mQdVTE2FuET/Jtp0B+MDHJBu53jGc7rSOhtCzxOrPdGFKY7hJuC1zVRwoTI6FswcUDrc8IYEHzDpmTZAiaZm04i9efByW1FhutMp1PS95K2EyX7eBCv7K3yb6MJmIIGDH0OU531UjrtAe/GHNQ83m3xbsE1+gLIX1aFTY/BxDqoxFqZEpj4sokeQL9JSBquiFZL5JfSpquSj9OEt7dDbvDpxw1ZEwyu+RGYpDI8wh1ymT4efGRFUSeEXyvDFtYqDROg154N1rOwxd7EcTzPCyUFuN7R2pM+1I01Yc/xu5J12R2UqREA7pnNN4RLh5lVrC1CtuO0woe1GYfDRMyOzEBqDFp3HEmfhJ7jCBlZH5TokqG6FjdA1XHkT5ThwSSOxibgSUT/aQTT/H+mYZR9W/YxggAAAABJRU5ErkJggg=="/>
          <p:cNvSpPr>
            <a:spLocks noChangeAspect="1" noChangeArrowheads="1"/>
          </p:cNvSpPr>
          <p:nvPr/>
        </p:nvSpPr>
        <p:spPr bwMode="auto">
          <a:xfrm>
            <a:off x="155575" y="-1874838"/>
            <a:ext cx="67056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2" name="Picture 4" descr="http://www.3gpp.org/IMG/jpg/3GPP_TM_RD.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1" t="122" r="751" b="19679"/>
          <a:stretch/>
        </p:blipFill>
        <p:spPr bwMode="auto">
          <a:xfrm>
            <a:off x="7596459" y="3356184"/>
            <a:ext cx="415068" cy="193864"/>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814112" y="2499360"/>
            <a:ext cx="6569668" cy="426720"/>
          </a:xfrm>
          <a:prstGeom prst="rect">
            <a:avLst/>
          </a:prstGeom>
          <a:noFill/>
        </p:spPr>
        <p:txBody>
          <a:bodyPr wrap="square" rtlCol="0">
            <a:spAutoFit/>
          </a:bodyPr>
          <a:lstStyle/>
          <a:p>
            <a:pPr algn="ctr"/>
            <a:r>
              <a:rPr lang="da-DK" dirty="0"/>
              <a:t>Traditional Telecoms World</a:t>
            </a:r>
          </a:p>
        </p:txBody>
      </p:sp>
      <p:sp>
        <p:nvSpPr>
          <p:cNvPr id="76" name="TextBox 75"/>
          <p:cNvSpPr txBox="1"/>
          <p:nvPr/>
        </p:nvSpPr>
        <p:spPr>
          <a:xfrm>
            <a:off x="7554040" y="2179161"/>
            <a:ext cx="1628140" cy="769441"/>
          </a:xfrm>
          <a:prstGeom prst="rect">
            <a:avLst/>
          </a:prstGeom>
          <a:noFill/>
        </p:spPr>
        <p:txBody>
          <a:bodyPr wrap="square" rtlCol="0">
            <a:spAutoFit/>
          </a:bodyPr>
          <a:lstStyle/>
          <a:p>
            <a:pPr algn="ctr"/>
            <a:r>
              <a:rPr lang="da-DK" dirty="0"/>
              <a:t>Internet World</a:t>
            </a:r>
          </a:p>
        </p:txBody>
      </p:sp>
    </p:spTree>
    <p:extLst>
      <p:ext uri="{BB962C8B-B14F-4D97-AF65-F5344CB8AC3E}">
        <p14:creationId xmlns:p14="http://schemas.microsoft.com/office/powerpoint/2010/main" val="379090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497013"/>
            <a:ext cx="8442063" cy="533400"/>
          </a:xfrm>
        </p:spPr>
        <p:txBody>
          <a:bodyPr/>
          <a:lstStyle/>
          <a:p>
            <a:r>
              <a:rPr lang="da-DK" dirty="0"/>
              <a:t>Numbering assignment: Organisation of the old world</a:t>
            </a:r>
          </a:p>
        </p:txBody>
      </p:sp>
      <p:sp>
        <p:nvSpPr>
          <p:cNvPr id="73" name="AutoShape 2" descr="data:image/png;base64,iVBORw0KGgoAAAANSUhEUgAAASYAAACrCAMAAAD8Q8FaAAABQVBMVEX+/v4AAAD////7+/v4+Pj//f7o6Ojx8fH19fWmpqbe3t6urq7u7u7Y2NhTU1O1tbWcnJxWVlbk5OTOzs7W1tZ4eHg9PT2Xl5dpaWlgYGDBwcHIyMhHR0cgICBlZWW5ubl0dHSNjY0UFBQvLy8nJyc5OTmGhoZERESAgIAaGhoNDQ0fHx93d3csLCyJiYn3//3/9//EABb/6fLcACb/8/G/jJ3xu9GuACf1ytXnsbmxACDSlqjcdI2mBjKZACTWj6DHW2jai5bCAB+9QVfr0drWgZO6gJT1//XzyNnMdoeoAAT+4OzHepPES1q+AA3SABu/K0rLZXjrACvKWHq3ABnAJz/Td4HYorG7SGH/4+myJUXSACOXFTrOfouvgoyKAADST2v4yN3gm7KrACe2U23CADG3QGSLQFDIrrXIobSaL0s9qtTQAAAZ8ElEQVR4nO1dC5fbtpWmLqgH9ZaoESVKM3rOSKOxPY+4ju22cWPHrbPe2k5qp3Hc7HbTzb7+/w9YAARAUARIkJIn7onuOYnHYxIEPl5c3Dcty5QQQpYFAdnViXdndVwIaHM68Pwu+b3xYJ8CoY81KkCl6jve4HRTiNPFdFL+pwIKIrS/UbvtpgIemU78fwaWCnApuZOat57euTNdt1t+aS9QIQtGnRSMKM3bNqCPw857IEQhKvne9DQ28+bMtcDaae6Yk4xAouRVPlWGwhBVnTsJU7/XAMiPE4BjDBKmjfMJ7jwMUXkyXabNvdPIOXciugdZUMLUr+7IvvsmgLqTJlgZrXNLjXFGlDB56JOBiUij9sp86vNRro0HJ5lBwgrDuP5pbDy812qGfCToDGWeO4J2ZpQonVd3kIZ7IUQONneaY+7NeuaNV82HEqbGR1J0jQlsJ37wG9AGv+OMc4ccgonRvPxL7jt8+B8lTu90OFjP2o7Tvnc0iC9ylGnu0MuNEj5dfzGYEN5tek3vdOr4dTtirdilybofuWiSZd/BegeY8KM+IhRJs4aJbhMsZtwwQdE76IG44JdtKE6mz0OgsnIJnR+drYfJIOEtroYJkbe9RTsCEw5NltxaqGc0aNXJs3TLx//kSmvyjScFJc07GQWLq7eSoarFnoTo+QP1qt/2zgaYzmbtVqOEcduHQkpRmhwr5zLwTV4H9EL1oWe678BXPrGDFQvEfCulewkwjePTAtStxS3P5bDds/fAVGD5feVEakZeHvoKa/ymTddw38FEs3gk9jbmjASOqspToFy91mwIfDJOR9ZuQGGZpNQAzqrmbwAj1eWDnBryt5qbthTsJMvYAfm66kwPaEADjFRuOwdK54ohFw7KCj7ihsfQ7EZUVzy3tXUvQiGfbpPQCfDr9I1UsPNZPe/mAzsOUxNLJDsj7MhGXOWKC1f1k+MbahUfVq83zIFdoNkOShrk9WbAbBskF3LZ+yCcImbiSXHUqfR4sHVLJj46zPT+XWOQCI19gBymDnRjIOWUdYCYT6FpJsVj0slVvh7QOQW7gF9NI6PFg5W101xuddmb0enl4yRKNuL8YbbtUBSnZUMzP0+zYqzyWmfZQGK0GmXHCUbidn+nQxPLW37Im/msEVRDTeSorNkKManACYGb6lnV0djNuvUkq6G2ox8HgOmZM7OBsPz1qSBfzrrawxo07sGFFj8jGhoKc27voFA3UWi22Qi4C6lsdj05p6yqW0kQFluyU1pnVs/hNk3VXtBtk9BGzOKvCHbqkonnQyhYNj/t7pnzZYo5BLuikUAk8idvvYBz7HLDbzmzOyfNcb/fXxwfL+/iP5udI7HFvTxnZWRRzIk0r+w0jDSgU9B5EvZAx9xUD/imN/EGTQP94rixq+uBuyT34Q8iFr/S8tsjjatU+3K9dTbNoun1IDgFci2UhwEMTZYUmD46SoVAe4E8isVm6tt5zzwuxDf2HmDKFhLOSYSd8sZ4Ls66+fYeWGwEjbJojhECO0+EJyt5ZJk7vI+hS32WWbmKn0ytXWGC3sWekEiiJV3fTpu708jhHuUqgbcbSmAnuS73R0E0aKcoD1Z/KpllFDB/ynoHjIjdn9sOyUSdYH3Q2G2Yu5kZihv0g/wgYVvPPOdpNyoFa4NYAHo1WHutkdurdssVTKVqwx3VZkfaedUyugyAyd3cMAGUkmOqe6QZC6qFvq9lZ+r4jUgUy5INGK3mYGjGilUyp2QemIjlAPWdwpyZ6JjbClAJV5sY3NNamBTyDLFcax7clUc24e22N05aHHmTXqOKqdHzHe/euhOXdr7gAMQtojspahCIbedvZ7Bl2XeCfbOfdFuR0R1o6PRisd8gRtoYTbw7J+PgVQ7DdQGPCEyTYUKW8M6NoNKORjfdDPY+j4RMMmNUd7J5tTXUaVW0u4bDhezSqNbuhhcBD/EN0pRq4M85Aay1RGLl54buI7JrOFNW06+WZ29PUhnJyFPgGVkPBMbIdSKJqJkKk7Bryph5AMn6u7Ehi7iI25hFDQJ/l9s2UABq6RvywiGhdaOYZcTPZIVvNzUjKDwUa2DjR0FZklGGfhEkDsyT9BuQDWWnuZmnI4RphtQ5BxLNnfwBcK4Up3NTGGLpB5eCbOlUkInJH0JtkJpi7gCYe3V9uI7T2Q6Zq0iEbxbpMAkhXgV2c1XEU4/MQpScAc/TvZdgGR5ry1oFS5IUE2/Ry58gYEkSJx0mC3Gx7TGY8MYTPr2GiWR0+dWztKsxc5q5Cwc0vqrLhhLPy55IHJ05Z2wDmMJNELKO8Ng3U/c9sstCzpRTp22UE75ol5ltmlyNMNq16AdabCRNFl6ExP4XihJCNn/pBtJGnFftVMXdSC7VgAWhsWmaoA6clmggLX19CdPhAicVJiTJ+2kIE+oy79hpmhov7ia+rpS3q0zb2aYj8cRE1uvsuOHoA7jDyYSbQn9CeKyBGCFRF0dyENtNPy5MTLe7VZ7zmZRoP91HyQGI12aCuQhEt6Rn88NymDgfCSXPYOIGKJFHBrmAkOAUP9o1tBjMXsBkkP4AQpJJWhbePuwELCXdGa5kaODIK5vBhLc6UawTrp7uJ6E5E0wIiTh5Sc5sZAqwp8/FLofWxqkR25rChMmx9OGhAewh0EXmU+EuAhMlFYkUvrbCMFxqIpwI3NDiuGsbqetZPCbnqvRQSqt9Vf+C0BlLJjBZ3HRdRmBiVotaNAOSErVWZTBJH9gxlMFornj1QQ69KQn5IKSyCUz4CXz3yFo3MOfePcWssOotZYgOiV1h8Bx9DlwWUrw2FC/GSCYOE1ejq2bT54b4Wj6u2Pl9N3aEAZTkUyhLvs5sZ5QcxdMgY8UQ92QIKWAGkwVczEi/Q1xJ7cq/JHMqy5GGeSabQZ/xbUjjOEooc401z/YXJ7UpTHw3+LJOwCIPoTpFPHfQjYRj7mSqBcS7oz7bCaauYssZqa0yzdm5LBxlPcNFcFs84liDwDku7USw3MiLW7lZcz4xzmg0G2gLTVJIpZ5kzyw5t7fuNIQJiV0aHiOIx3IDu45IvuosEs9Z5ksC5k7e2lGGMnX2RMX+TnO3KGjBb+UiwJSbhNNIqp0R3j26rK6/xdrDkS6UYUT0cKr460xpA9vlLXTqs8wwcXNDeGpNWwUAsAO+L5+bzO/h12bNrXyahVfah1lFHtIzT1o7VZ0W2oJPPfGAkzjhVfCrJ8xdQTWf0GQycbyzQK2ITePUy1BPZoCUpa2k3SIlM+XIK+GqoNhDZsERop4Zasj9tZ+78EpL+OlG2Siq5+bJeeNwCx+SWSEJFs4Gmsd4WnNpYehH6JqAgUrnqLbyzhxJiFxiA/dCtA1gQmkgXTTXzqhUCeyhj0WQrnkqdCZ8W+bjMvQ/AsoAk9VWl0bPm8xI9+HjIkSIhFLryupjQeqqEZR4j5LOw3ON/cbApxjYjVa94Y7CI39cJ7KV/SXdfbsfguQNpBYglaRb1BQmoPBT8sz4pKNqTDgUMeR64c+3BVQSTko/KkLlWM5RGoW6Ic9JUXhB9IQkTe0Mwr/dEkZ0BnpB3rdUO4N6muxJpp5Qoc7NPSnG3GRRv60Us0eWzdwGaUGofRLo95AmVysIfEKlZV40FXq+uWvhKAtMSLYiHXHyZMzD3I30512KbkMyyswOvb6UCMY2+TobJ0BF+LdPxY+9XOvNSYDUx276QUKdPG0DEzH0MogoQNawn8ROXEosb3HPWQmOYNsoIc5ASEkdp7j4zVy6ZcdqRtq329MtTHDZIiPFzcSPWZcuZ5ZO5gZacRPptpuYasKYF2ZmVzpMUtBWRHLT0+UiRKT4Vr6fJpz58UiTIWdWuW0AU3AisS7cjHUX2at0WpFBL267LafOGWn0wk1kk8svLVddh6Eajx6lU8RP7e4pEG1MOo3AbF8YwBRoWsiRT9QlymqzRrsCzW69DTVoPE8GiX+WZVCZLzyXZRmozdS3wLQdM+1lN5G46eTWeytLXUm2ucBoKqntikItFWAUSWoY0Hb3Bq4Ccqf8Opa3vOHCiLyCjKIfqRnSYeiILrd+Fjmxxk41zWcExITc8vj0br29q97Za5JnlmASMtrauxArAluuJ/UIUoEoC+oYCEbuUexNppQG7ZvASpDAC4OE1HjB5TbFkrJVwK7Wk27AVSBsa0rV2kCZT7RDEj9k9nmCnRg4MAimpReDx7au1nXTWTtug7m2y93GqL3WHw95lEvEnEClbrdbCvvqpGT54gl3k2vGxgbclJYZdLw9BAoVUm+yVh0Am41WXB4LGZUjjEJWXGkNA1t93h84pIo2bRhkkKySXq2n0yYExT0mobHv4Tda92d90/DovG2LqJ1xPFR+cmkrkHu87qXsPjxBA6M1zUkAVpofxY2pgWETNwohEdINxyBkP27ZEJaa9TOq8SQAoQow9n3Q7zt83hjlcZ2kKbtpEeC5omWlMI6E4klFaq+17mjL2YZOKRAm4sjIGFZBVkWTiNrR5FqRXtymTn8n0XRK/wDAOv7SRfxoy+lEsLLLvVZ70DwN1fXNormu0W6/9IWFki21DnZ7rnqnfy2+80iqi5eh831iE3cE0bSpTsvf6hityuwDLocjVmOgLbHT2q6T4wgfSKWyOL6ZOiWkk1GWa/jQpBDSOva+Gu3kEGaMepBQChnVmtrkAVHbR5mEwKOTK+1C5Syd7X/i7KRg1ARKlg5DS+oXUWrF9VkjnLSribwimssKkWoiZThO7NS7eaqFQi2+kgWmlGSlMe1oj8qukzuvUFu7FrU77rCaPFkGKM1C4VXe5PLTinejSjHWUuoeGg+HY7OCaCzMlEq1sm6P5CBE5BCzH2SFU+2LCdHN9+WNsPYgA0x77FK1aGhydDtlhVNlq3s2j+PKEQj1+w6PulyWWVjKkkUnyLuV4nQPkWNJbUe1FGdmtBafF4cgybTVHEbiqMt2WAmcuPjLEp7ZV2e4VSBHoK7Wh/sjufSE6LRRF75gHGkr6lQbwbKm+bzb93N2qppnyO1aRcCI+xiR1jUyrlWYp4O2xo7qR30xYUnl1G0KYTX4+SKS4jTNoBOYlPOm0oz2gyXPtJE2vElMhgbxoJWrsW/FhXyBRKRGuyfEE1o5A7cidaeefi2/JV8zb5nWpch09d5xQhd3FTkHEd8blCinHWvXIIB08m26kDcyDGBcqaqhs9J2Y7vMjRdXW1wB7tnAK+s/rmMzpPOmAYg6A7PIdHBL4stPoTn5nmjcc6bfdyralC3bKhaLl1aRgFBEqIi3ZjHobaDEiamgeQPcSEQqzL9ftENt4aplq91S2co68YEDqFik3VOKRSsoQwd0if9mqe0ykb6TD6ZwzVlyEdIawGjoqKf9Di5K8//KRA80dP8+EIgQ/XQMWJeXGCX8H6g6lXPFNLmZQOKSLWadmjSVETfNMmPUpIyknSWCimlTzAZda/H+v/32fTEApEgJ/3GJyJ8KzZRtakVJo/GSmVKR1swvelNLvwwFrdrp9R2G39y8YCn2Rbj/479//9N/3DD3BwHq6urqpq6ASbQ8MIu/q1dcYVaauU5A4ioNY6Nl3O6ahKnwoL10912TW6+Ya64e/PD253d///rLJ5h+/Pqbvz/74W9/LBWVUjywxY93iEryjZvpGMDm2MwEo8EkQ50QWGlC75509VWxePPd508/fHh9/eED+f/bH56/J/JKZTUHOvx8l/Y0KJCe5xnzCaCUkkPT9HpWpnAnFsfdpIYPKyaWiKgmEhv/9P7Js7dPMb19++bHRzdFXR8AftSZ9mZUjsHYKWMoCu+8qi5csjgJWnlmmwg5BfX9jfs+DwYW+dFGxPbVzYsHD148xBDBJRbhyUvM5yJgY7DK6EXWRCkS+fWnUSG1XE2dUTkbF23NRvndWNIOPrgAowNEbSoWpXvoH5HfRQdlR51hnb2GiLGwSfRC64iwTL3a8EetWs0f9boltX6XcczKJBqwWnjSKVAsVv7nPWEmooaT/1M1A//9EqjypBySOaWyaD0x4nGdQY7MObAi3UusHducWRb/pmh14k0H4+bgyCPVolK/QvvSev/fv3lxRTefFYgoihrdirp+tAFMOR1O7MHcMZjQyimRZC7cV8IU6MDHEhy9/K8vvnmEVaZiYK0Qw65I7Lqrl191LdXOY0Hu3b4Tw+uSUhs2fhqEt9nN87dP333z08P394lSidXK9+8f/PX5X/72f/97pbyF2VeGn2zUEbP657scmLdGmHPwFnvw7tXrp9c/v/lPTN+/eff0GtM/nry/spTiiR11u+bAM3bibqeQ2289hTWV8KYrXuH/3X/y7vqzkD68evfkhu63omLOrEp/1+3CTkzW+BCqo56LqWJB+bYKXM0JmIZ5dfPTs8+fvsb04enPz3734OYSApgUwom5s7NUH6qfPaZdGgJJCTNU6LXdgguVk3189mmvhI+0S3bKFa9ePnry/Pnznx58dQVEMcBKAdHEVTL8IjjLd326e9YIPR0AWBOr1vrgerecxJpMRVREl4ggZV1SUOTTEFHlieqfsRsRzI4wGdXZJxDaKlYgMDW6heqk9QnBhNXH4ldfFRE16PBfQoWTezAtop2rpDjvurbn/G4KU73dLNX20s50P0R4qPjHf32PIaJCHGRzBazAzLtUMRNvS7/vwhO7MALfhQJ4mQv2PioVrauvv3j+shjYb5fy3BBlJQIe0pgseyfoVnvQa0AX9XYyg/ZLQHjlEp78y+OvX1h/ktiGohaIqvsPf/ubm9ubUfCRCfik9CbiPUGYZR59fv302ZcP70NRtmiKVw8fffmH33/x5L7OnfKrIaAMVHz47Pqz66dvfvfXFy9vML18+eLRk+/+jDXxV2//8lIpm359hMX35f0vHz/97MP16+tr4rp89er6+sNnrz/78Pb7h0V6Cv7Sc/wEiFh0Frz8+jFBhtC3335L/rh+/M3DKwtdFQ/sROjSojG54svnbx6/pkB9eP361eM/P3kP1FjRueZ+ZUSYhUZ4izcvvvzu2e//8e7NH54/eHkVHHb8n3/1RMGwaIC3iI+3m6urK8pGVG9iVxwoSmCFOQMQhFwOdKDcdGCfAx3oQAc60IEOdKADHehABzrQgQ50oAMd6EAHOtBHobQEDPnfFcWS23UIyrKErd/paxfkfxA/Rn8JWz9C5MLtB8l/0Y0Q+Wcrulx2CbLsxMRVgEpFJI8hG0WSrxAes9KoS0W/eLigUiGSeg89O3of6SWjehp+gKjdggqrt0O29IVdFF4QfqrUDoeVx0XQsMN5hBUUIt1SGswCliAOdf7veDC7Uql3g6EcfckVXr8/lDqiwslGbq6AH+zQ0o9pV5R+QKewWA1n1UheXqXQlhuokdpNZfI76ZEiWo1DtdAljSBIxu2Yh+9guGGfTbKh0F81T06Gq9XpEetr5Gx9+QhdnInngr9c9TvDk05/dczqw6AzZwVCCFU8+iOyGoVZnXUZDfLPh/SCOvkih6Y4JPjSbfhxCtJNqyvBFH7gSHxpgmQRDwvRhjmkK4RcG0Ker65ks6WnkU4iLilwgaYo8qbdBlmFmPQZ6yCnlLzxCPzkdYjMN7l7DbuIzJXVUZGV0W9skh/uhKhzmGgRn2bbBdcNJiE3DeQyNkQ+fDUsWaVmoTAXs2kWjknnCalBEm1EMZRSSg1hcumCEGFQlg1JfxYw1UYjvPSxO/LZ/Ldgot11xsF9ZBaTkTvDPOGOJlX2hA6HKeg60mVdXirhcCNE2yUGzV/6SJXvSVE6K8vyMwITeT/k8+X0i2i83R6FCZEif94ehjUIHBnABLbUNC54/XjH4yHFx1QlmGjXS9r+m88wChPpJ7Whv0D8ctJyw5GuPwm7ZRF2WQNdYU0absS3Z2E1UXfSoI23JhFZvAXTCR0Sr+NM+iZhs3Dudgqn4vvCtM3FaFFYSNLSDKYa21B4yKkKJouW1kklAVswYQ7wsVQoS7u/FRFeZDlio5B3XSdc00fycL0RFhekDGgEd/GjFTAdUfiQlIG9BVOf8SxpE3EUwkToXj0EfoxZqyWX4hjC5BSWhNebGJp1DpjwpUuyPulbSAqYwoPVI+96IIvZQDY1MKP0C/1ypaZspUG+Y1rHf9zrNPkpG4WJNI8PYJqFhTYYprmPueu8zo8+PLWJXb6QhL8hTF5hA9VjjNM4hDgO04kGJoKQY1dOyTpNYELkw0c9+ZtAZLjT8WmDzpc1wohLcQITPifIxORxS/LrCsqsCDu6IUzHQBjRZ39HooVfR8gEM5hmGCarTDWOth6mjhom+rXaYG3jUP2MwyR9iStgnnLkFy7ZSjYeZ7M8HXdUTSKIUGtWgJT9WxI31SMSc0l6Ps6kb58EMA3Zpz8gaAN0vBx3zmmLG8TbQ09UingUpjMMEwK6i1tqmEiHi1MlTEGPv/ly3FzKUrwVadsU1W+CVntOdDiXTNOjDaWDT1rGq/jIGTlfk+6yIME0Ho8ZnyOEx93M2mQdVTE2FuET/Jtp0B+MDHJBu53jGc7rSOhtCzxOrPdGFKY7hJuC1zVRwoTI6FswcUDrc8IYEHzDpmTZAiaZm04i9efByW1FhutMp1PS95K2EyX7eBCv7K3yb6MJmIIGDH0OU531UjrtAe/GHNQ83m3xbsE1+gLIX1aFTY/BxDqoxFqZEpj4sokeQL9JSBquiFZL5JfSpquSj9OEt7dDbvDpxw1ZEwyu+RGYpDI8wh1ymT4efGRFUSeEXyvDFtYqDROg154N1rOwxd7EcTzPCyUFuN7R2pM+1I01Yc/xu5J12R2UqREA7pnNN4RLh5lVrC1CtuO0woe1GYfDRMyOzEBqDFp3HEmfhJ7jCBlZH5TokqG6FjdA1XHkT5ThwSSOxibgSUT/aQTT/H+mYZR9W/YxggAAAABJRU5ErkJggg=="/>
          <p:cNvSpPr>
            <a:spLocks noChangeAspect="1" noChangeArrowheads="1"/>
          </p:cNvSpPr>
          <p:nvPr/>
        </p:nvSpPr>
        <p:spPr bwMode="auto">
          <a:xfrm>
            <a:off x="155575" y="-1874838"/>
            <a:ext cx="67056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172" name="Picture 4" descr="http://www.earlnoahbernsby.com/wp-content/uploads/2014/04/flags-of-the-wor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226" y="2741295"/>
            <a:ext cx="7684768" cy="38423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8260" y="5867400"/>
            <a:ext cx="3139440" cy="430887"/>
          </a:xfrm>
          <a:prstGeom prst="rect">
            <a:avLst/>
          </a:prstGeom>
          <a:noFill/>
        </p:spPr>
        <p:txBody>
          <a:bodyPr wrap="square" rtlCol="0">
            <a:spAutoFit/>
          </a:bodyPr>
          <a:lstStyle/>
          <a:p>
            <a:r>
              <a:rPr lang="da-DK" dirty="0"/>
              <a:t>193 UN countries</a:t>
            </a:r>
          </a:p>
        </p:txBody>
      </p:sp>
    </p:spTree>
    <p:extLst>
      <p:ext uri="{BB962C8B-B14F-4D97-AF65-F5344CB8AC3E}">
        <p14:creationId xmlns:p14="http://schemas.microsoft.com/office/powerpoint/2010/main" val="412653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480" y="1497013"/>
            <a:ext cx="8259183" cy="533400"/>
          </a:xfrm>
        </p:spPr>
        <p:txBody>
          <a:bodyPr/>
          <a:lstStyle/>
          <a:p>
            <a:r>
              <a:rPr lang="da-DK" dirty="0"/>
              <a:t>Numbering assignment: Organisation of the new world</a:t>
            </a:r>
          </a:p>
        </p:txBody>
      </p:sp>
      <p:sp>
        <p:nvSpPr>
          <p:cNvPr id="73" name="AutoShape 2" descr="data:image/png;base64,iVBORw0KGgoAAAANSUhEUgAAASYAAACrCAMAAAD8Q8FaAAABQVBMVEX+/v4AAAD////7+/v4+Pj//f7o6Ojx8fH19fWmpqbe3t6urq7u7u7Y2NhTU1O1tbWcnJxWVlbk5OTOzs7W1tZ4eHg9PT2Xl5dpaWlgYGDBwcHIyMhHR0cgICBlZWW5ubl0dHSNjY0UFBQvLy8nJyc5OTmGhoZERESAgIAaGhoNDQ0fHx93d3csLCyJiYn3//3/9//EABb/6fLcACb/8/G/jJ3xu9GuACf1ytXnsbmxACDSlqjcdI2mBjKZACTWj6DHW2jai5bCAB+9QVfr0drWgZO6gJT1//XzyNnMdoeoAAT+4OzHepPES1q+AA3SABu/K0rLZXjrACvKWHq3ABnAJz/Td4HYorG7SGH/4+myJUXSACOXFTrOfouvgoyKAADST2v4yN3gm7KrACe2U23CADG3QGSLQFDIrrXIobSaL0s9qtTQAAAZ8ElEQVR4nO1dC5fbtpWmLqgH9ZaoESVKM3rOSKOxPY+4ju22cWPHrbPe2k5qp3Hc7HbTzb7+/w9YAARAUARIkJIn7onuOYnHYxIEPl5c3Dcty5QQQpYFAdnViXdndVwIaHM68Pwu+b3xYJ8CoY81KkCl6jve4HRTiNPFdFL+pwIKIrS/UbvtpgIemU78fwaWCnApuZOat57euTNdt1t+aS9QIQtGnRSMKM3bNqCPw857IEQhKvne9DQ28+bMtcDaae6Yk4xAouRVPlWGwhBVnTsJU7/XAMiPE4BjDBKmjfMJ7jwMUXkyXabNvdPIOXciugdZUMLUr+7IvvsmgLqTJlgZrXNLjXFGlDB56JOBiUij9sp86vNRro0HJ5lBwgrDuP5pbDy812qGfCToDGWeO4J2ZpQonVd3kIZ7IUQONneaY+7NeuaNV82HEqbGR1J0jQlsJ37wG9AGv+OMc4ccgonRvPxL7jt8+B8lTu90OFjP2o7Tvnc0iC9ylGnu0MuNEj5dfzGYEN5tek3vdOr4dTtirdilybofuWiSZd/BegeY8KM+IhRJs4aJbhMsZtwwQdE76IG44JdtKE6mz0OgsnIJnR+drYfJIOEtroYJkbe9RTsCEw5NltxaqGc0aNXJs3TLx//kSmvyjScFJc07GQWLq7eSoarFnoTo+QP1qt/2zgaYzmbtVqOEcduHQkpRmhwr5zLwTV4H9EL1oWe678BXPrGDFQvEfCulewkwjePTAtStxS3P5bDds/fAVGD5feVEakZeHvoKa/ymTddw38FEs3gk9jbmjASOqspToFy91mwIfDJOR9ZuQGGZpNQAzqrmbwAj1eWDnBryt5qbthTsJMvYAfm66kwPaEADjFRuOwdK54ohFw7KCj7ihsfQ7EZUVzy3tXUvQiGfbpPQCfDr9I1UsPNZPe/mAzsOUxNLJDsj7MhGXOWKC1f1k+MbahUfVq83zIFdoNkOShrk9WbAbBskF3LZ+yCcImbiSXHUqfR4sHVLJj46zPT+XWOQCI19gBymDnRjIOWUdYCYT6FpJsVj0slVvh7QOQW7gF9NI6PFg5W101xuddmb0enl4yRKNuL8YbbtUBSnZUMzP0+zYqzyWmfZQGK0GmXHCUbidn+nQxPLW37Im/msEVRDTeSorNkKManACYGb6lnV0djNuvUkq6G2ox8HgOmZM7OBsPz1qSBfzrrawxo07sGFFj8jGhoKc27voFA3UWi22Qi4C6lsdj05p6yqW0kQFluyU1pnVs/hNk3VXtBtk9BGzOKvCHbqkonnQyhYNj/t7pnzZYo5BLuikUAk8idvvYBz7HLDbzmzOyfNcb/fXxwfL+/iP5udI7HFvTxnZWRRzIk0r+w0jDSgU9B5EvZAx9xUD/imN/EGTQP94rixq+uBuyT34Q8iFr/S8tsjjatU+3K9dTbNoun1IDgFci2UhwEMTZYUmD46SoVAe4E8isVm6tt5zzwuxDf2HmDKFhLOSYSd8sZ4Ls66+fYeWGwEjbJojhECO0+EJyt5ZJk7vI+hS32WWbmKn0ytXWGC3sWekEiiJV3fTpu708jhHuUqgbcbSmAnuS73R0E0aKcoD1Z/KpllFDB/ynoHjIjdn9sOyUSdYH3Q2G2Yu5kZihv0g/wgYVvPPOdpNyoFa4NYAHo1WHutkdurdssVTKVqwx3VZkfaedUyugyAyd3cMAGUkmOqe6QZC6qFvq9lZ+r4jUgUy5INGK3mYGjGilUyp2QemIjlAPWdwpyZ6JjbClAJV5sY3NNamBTyDLFcax7clUc24e22N05aHHmTXqOKqdHzHe/euhOXdr7gAMQtojspahCIbedvZ7Bl2XeCfbOfdFuR0R1o6PRisd8gRtoYTbw7J+PgVQ7DdQGPCEyTYUKW8M6NoNKORjfdDPY+j4RMMmNUd7J5tTXUaVW0u4bDhezSqNbuhhcBD/EN0pRq4M85Aay1RGLl54buI7JrOFNW06+WZ29PUhnJyFPgGVkPBMbIdSKJqJkKk7Bryph5AMn6u7Ehi7iI25hFDQJ/l9s2UABq6RvywiGhdaOYZcTPZIVvNzUjKDwUa2DjR0FZklGGfhEkDsyT9BuQDWWnuZmnI4RphtQ5BxLNnfwBcK4Up3NTGGLpB5eCbOlUkInJH0JtkJpi7gCYe3V9uI7T2Q6Zq0iEbxbpMAkhXgV2c1XEU4/MQpScAc/TvZdgGR5ry1oFS5IUE2/Ry58gYEkSJx0mC3Gx7TGY8MYTPr2GiWR0+dWztKsxc5q5Cwc0vqrLhhLPy55IHJ05Z2wDmMJNELKO8Ng3U/c9sstCzpRTp22UE75ol5ltmlyNMNq16AdabCRNFl6ExP4XihJCNn/pBtJGnFftVMXdSC7VgAWhsWmaoA6clmggLX19CdPhAicVJiTJ+2kIE+oy79hpmhov7ia+rpS3q0zb2aYj8cRE1uvsuOHoA7jDyYSbQn9CeKyBGCFRF0dyENtNPy5MTLe7VZ7zmZRoP91HyQGI12aCuQhEt6Rn88NymDgfCSXPYOIGKJFHBrmAkOAUP9o1tBjMXsBkkP4AQpJJWhbePuwELCXdGa5kaODIK5vBhLc6UawTrp7uJ6E5E0wIiTh5Sc5sZAqwp8/FLofWxqkR25rChMmx9OGhAewh0EXmU+EuAhMlFYkUvrbCMFxqIpwI3NDiuGsbqetZPCbnqvRQSqt9Vf+C0BlLJjBZ3HRdRmBiVotaNAOSErVWZTBJH9gxlMFornj1QQ69KQn5IKSyCUz4CXz3yFo3MOfePcWssOotZYgOiV1h8Bx9DlwWUrw2FC/GSCYOE1ejq2bT54b4Wj6u2Pl9N3aEAZTkUyhLvs5sZ5QcxdMgY8UQ92QIKWAGkwVczEi/Q1xJ7cq/JHMqy5GGeSabQZ/xbUjjOEooc401z/YXJ7UpTHw3+LJOwCIPoTpFPHfQjYRj7mSqBcS7oz7bCaauYssZqa0yzdm5LBxlPcNFcFs84liDwDku7USw3MiLW7lZcz4xzmg0G2gLTVJIpZ5kzyw5t7fuNIQJiV0aHiOIx3IDu45IvuosEs9Z5ksC5k7e2lGGMnX2RMX+TnO3KGjBb+UiwJSbhNNIqp0R3j26rK6/xdrDkS6UYUT0cKr460xpA9vlLXTqs8wwcXNDeGpNWwUAsAO+L5+bzO/h12bNrXyahVfah1lFHtIzT1o7VZ0W2oJPPfGAkzjhVfCrJ8xdQTWf0GQycbyzQK2ITePUy1BPZoCUpa2k3SIlM+XIK+GqoNhDZsERop4Zasj9tZ+78EpL+OlG2Siq5+bJeeNwCx+SWSEJFs4Gmsd4WnNpYehH6JqAgUrnqLbyzhxJiFxiA/dCtA1gQmkgXTTXzqhUCeyhj0WQrnkqdCZ8W+bjMvQ/AsoAk9VWl0bPm8xI9+HjIkSIhFLryupjQeqqEZR4j5LOw3ON/cbApxjYjVa94Y7CI39cJ7KV/SXdfbsfguQNpBYglaRb1BQmoPBT8sz4pKNqTDgUMeR64c+3BVQSTko/KkLlWM5RGoW6Ic9JUXhB9IQkTe0Mwr/dEkZ0BnpB3rdUO4N6muxJpp5Qoc7NPSnG3GRRv60Us0eWzdwGaUGofRLo95AmVysIfEKlZV40FXq+uWvhKAtMSLYiHXHyZMzD3I30512KbkMyyswOvb6UCMY2+TobJ0BF+LdPxY+9XOvNSYDUx276QUKdPG0DEzH0MogoQNawn8ROXEosb3HPWQmOYNsoIc5ASEkdp7j4zVy6ZcdqRtq329MtTHDZIiPFzcSPWZcuZ5ZO5gZacRPptpuYasKYF2ZmVzpMUtBWRHLT0+UiRKT4Vr6fJpz58UiTIWdWuW0AU3AisS7cjHUX2at0WpFBL267LafOGWn0wk1kk8svLVddh6Eajx6lU8RP7e4pEG1MOo3AbF8YwBRoWsiRT9QlymqzRrsCzW69DTVoPE8GiX+WZVCZLzyXZRmozdS3wLQdM+1lN5G46eTWeytLXUm2ucBoKqntikItFWAUSWoY0Hb3Bq4Ccqf8Opa3vOHCiLyCjKIfqRnSYeiILrd+Fjmxxk41zWcExITc8vj0br29q97Za5JnlmASMtrauxArAluuJ/UIUoEoC+oYCEbuUexNppQG7ZvASpDAC4OE1HjB5TbFkrJVwK7Wk27AVSBsa0rV2kCZT7RDEj9k9nmCnRg4MAimpReDx7au1nXTWTtug7m2y93GqL3WHw95lEvEnEClbrdbCvvqpGT54gl3k2vGxgbclJYZdLw9BAoVUm+yVh0Am41WXB4LGZUjjEJWXGkNA1t93h84pIo2bRhkkKySXq2n0yYExT0mobHv4Tda92d90/DovG2LqJ1xPFR+cmkrkHu87qXsPjxBA6M1zUkAVpofxY2pgWETNwohEdINxyBkP27ZEJaa9TOq8SQAoQow9n3Q7zt83hjlcZ2kKbtpEeC5omWlMI6E4klFaq+17mjL2YZOKRAm4sjIGFZBVkWTiNrR5FqRXtymTn8n0XRK/wDAOv7SRfxoy+lEsLLLvVZ70DwN1fXNormu0W6/9IWFki21DnZ7rnqnfy2+80iqi5eh831iE3cE0bSpTsvf6hityuwDLocjVmOgLbHT2q6T4wgfSKWyOL6ZOiWkk1GWa/jQpBDSOva+Gu3kEGaMepBQChnVmtrkAVHbR5mEwKOTK+1C5Syd7X/i7KRg1ARKlg5DS+oXUWrF9VkjnLSribwimssKkWoiZThO7NS7eaqFQi2+kgWmlGSlMe1oj8qukzuvUFu7FrU77rCaPFkGKM1C4VXe5PLTinejSjHWUuoeGg+HY7OCaCzMlEq1sm6P5CBE5BCzH2SFU+2LCdHN9+WNsPYgA0x77FK1aGhydDtlhVNlq3s2j+PKEQj1+w6PulyWWVjKkkUnyLuV4nQPkWNJbUe1FGdmtBafF4cgybTVHEbiqMt2WAmcuPjLEp7ZV2e4VSBHoK7Wh/sjufSE6LRRF75gHGkr6lQbwbKm+bzb93N2qppnyO1aRcCI+xiR1jUyrlWYp4O2xo7qR30xYUnl1G0KYTX4+SKS4jTNoBOYlPOm0oz2gyXPtJE2vElMhgbxoJWrsW/FhXyBRKRGuyfEE1o5A7cidaeefi2/JV8zb5nWpch09d5xQhd3FTkHEd8blCinHWvXIIB08m26kDcyDGBcqaqhs9J2Y7vMjRdXW1wB7tnAK+s/rmMzpPOmAYg6A7PIdHBL4stPoTn5nmjcc6bfdyralC3bKhaLl1aRgFBEqIi3ZjHobaDEiamgeQPcSEQqzL9ftENt4aplq91S2co68YEDqFik3VOKRSsoQwd0if9mqe0ykb6TD6ZwzVlyEdIawGjoqKf9Di5K8//KRA80dP8+EIgQ/XQMWJeXGCX8H6g6lXPFNLmZQOKSLWadmjSVETfNMmPUpIyknSWCimlTzAZda/H+v/32fTEApEgJ/3GJyJ8KzZRtakVJo/GSmVKR1swvelNLvwwFrdrp9R2G39y8YCn2Rbj/479//9N/3DD3BwHq6urqpq6ASbQ8MIu/q1dcYVaauU5A4ioNY6Nl3O6ahKnwoL10912TW6+Ya64e/PD253d///rLJ5h+/Pqbvz/74W9/LBWVUjywxY93iEryjZvpGMDm2MwEo8EkQ50QWGlC75509VWxePPd508/fHh9/eED+f/bH56/J/JKZTUHOvx8l/Y0KJCe5xnzCaCUkkPT9HpWpnAnFsfdpIYPKyaWiKgmEhv/9P7Js7dPMb19++bHRzdFXR8AftSZ9mZUjsHYKWMoCu+8qi5csjgJWnlmmwg5BfX9jfs+DwYW+dFGxPbVzYsHD148xBDBJRbhyUvM5yJgY7DK6EXWRCkS+fWnUSG1XE2dUTkbF23NRvndWNIOPrgAowNEbSoWpXvoH5HfRQdlR51hnb2GiLGwSfRC64iwTL3a8EetWs0f9boltX6XcczKJBqwWnjSKVAsVv7nPWEmooaT/1M1A//9EqjypBySOaWyaD0x4nGdQY7MObAi3UusHducWRb/pmh14k0H4+bgyCPVolK/QvvSev/fv3lxRTefFYgoihrdirp+tAFMOR1O7MHcMZjQyimRZC7cV8IU6MDHEhy9/K8vvnmEVaZiYK0Qw65I7Lqrl191LdXOY0Hu3b4Tw+uSUhs2fhqEt9nN87dP333z08P394lSidXK9+8f/PX5X/72f/97pbyF2VeGn2zUEbP657scmLdGmHPwFnvw7tXrp9c/v/lPTN+/eff0GtM/nry/spTiiR11u+bAM3bibqeQ2289hTWV8KYrXuH/3X/y7vqzkD68evfkhu63omLOrEp/1+3CTkzW+BCqo56LqWJB+bYKXM0JmIZ5dfPTs8+fvsb04enPz3734OYSApgUwom5s7NUH6qfPaZdGgJJCTNU6LXdgguVk3189mmvhI+0S3bKFa9ePnry/Pnznx58dQVEMcBKAdHEVTL8IjjLd326e9YIPR0AWBOr1vrgerecxJpMRVREl4ggZV1SUOTTEFHlieqfsRsRzI4wGdXZJxDaKlYgMDW6heqk9QnBhNXH4ldfFRE16PBfQoWTezAtop2rpDjvurbn/G4KU73dLNX20s50P0R4qPjHf32PIaJCHGRzBazAzLtUMRNvS7/vwhO7MALfhQJ4mQv2PioVrauvv3j+shjYb5fy3BBlJQIe0pgseyfoVnvQa0AX9XYyg/ZLQHjlEp78y+OvX1h/ktiGohaIqvsPf/ubm9ubUfCRCfik9CbiPUGYZR59fv302ZcP70NRtmiKVw8fffmH33/x5L7OnfKrIaAMVHz47Pqz66dvfvfXFy9vML18+eLRk+/+jDXxV2//8lIpm359hMX35f0vHz/97MP16+tr4rp89er6+sNnrz/78Pb7h0V6Cv7Sc/wEiFh0Frz8+jFBhtC3335L/rh+/M3DKwtdFQ/sROjSojG54svnbx6/pkB9eP361eM/P3kP1FjRueZ+ZUSYhUZ4izcvvvzu2e//8e7NH54/eHkVHHb8n3/1RMGwaIC3iI+3m6urK8pGVG9iVxwoSmCFOQMQhFwOdKDcdGCfAx3oQAc60IEOdKADHehABzrQgQ50oAMd6EAHOtBHobQEDPnfFcWS23UIyrKErd/paxfkfxA/Rn8JWz9C5MLtB8l/0Y0Q+Wcrulx2CbLsxMRVgEpFJI8hG0WSrxAes9KoS0W/eLigUiGSeg89O3of6SWjehp+gKjdggqrt0O29IVdFF4QfqrUDoeVx0XQsMN5hBUUIt1SGswCliAOdf7veDC7Uql3g6EcfckVXr8/lDqiwslGbq6AH+zQ0o9pV5R+QKewWA1n1UheXqXQlhuokdpNZfI76ZEiWo1DtdAljSBIxu2Yh+9guGGfTbKh0F81T06Gq9XpEetr5Gx9+QhdnInngr9c9TvDk05/dczqw6AzZwVCCFU8+iOyGoVZnXUZDfLPh/SCOvkih6Y4JPjSbfhxCtJNqyvBFH7gSHxpgmQRDwvRhjmkK4RcG0Ker65ks6WnkU4iLilwgaYo8qbdBlmFmPQZ6yCnlLzxCPzkdYjMN7l7DbuIzJXVUZGV0W9skh/uhKhzmGgRn2bbBdcNJiE3DeQyNkQ+fDUsWaVmoTAXs2kWjknnCalBEm1EMZRSSg1hcumCEGFQlg1JfxYw1UYjvPSxO/LZ/Ldgot11xsF9ZBaTkTvDPOGOJlX2hA6HKeg60mVdXirhcCNE2yUGzV/6SJXvSVE6K8vyMwITeT/k8+X0i2i83R6FCZEif94ehjUIHBnABLbUNC54/XjH4yHFx1QlmGjXS9r+m88wChPpJ7Whv0D8ctJyw5GuPwm7ZRF2WQNdYU0absS3Z2E1UXfSoI23JhFZvAXTCR0Sr+NM+iZhs3Dudgqn4vvCtM3FaFFYSNLSDKYa21B4yKkKJouW1kklAVswYQ7wsVQoS7u/FRFeZDlio5B3XSdc00fycL0RFhekDGgEd/GjFTAdUfiQlIG9BVOf8SxpE3EUwkToXj0EfoxZqyWX4hjC5BSWhNebGJp1DpjwpUuyPulbSAqYwoPVI+96IIvZQDY1MKP0C/1ypaZspUG+Y1rHf9zrNPkpG4WJNI8PYJqFhTYYprmPueu8zo8+PLWJXb6QhL8hTF5hA9VjjNM4hDgO04kGJoKQY1dOyTpNYELkw0c9+ZtAZLjT8WmDzpc1wohLcQITPifIxORxS/LrCsqsCDu6IUzHQBjRZ39HooVfR8gEM5hmGCarTDWOth6mjhom+rXaYG3jUP2MwyR9iStgnnLkFy7ZSjYeZ7M8HXdUTSKIUGtWgJT9WxI31SMSc0l6Ps6kb58EMA3Zpz8gaAN0vBx3zmmLG8TbQ09UingUpjMMEwK6i1tqmEiHi1MlTEGPv/ly3FzKUrwVadsU1W+CVntOdDiXTNOjDaWDT1rGq/jIGTlfk+6yIME0Ho8ZnyOEx93M2mQdVTE2FuET/Jtp0B+MDHJBu53jGc7rSOhtCzxOrPdGFKY7hJuC1zVRwoTI6FswcUDrc8IYEHzDpmTZAiaZm04i9efByW1FhutMp1PS95K2EyX7eBCv7K3yb6MJmIIGDH0OU531UjrtAe/GHNQ83m3xbsE1+gLIX1aFTY/BxDqoxFqZEpj4sokeQL9JSBquiFZL5JfSpquSj9OEt7dDbvDpxw1ZEwyu+RGYpDI8wh1ymT4efGRFUSeEXyvDFtYqDROg154N1rOwxd7EcTzPCyUFuN7R2pM+1I01Yc/xu5J12R2UqREA7pnNN4RLh5lVrC1CtuO0woe1GYfDRMyOzEBqDFp3HEmfhJ7jCBlZH5TokqG6FjdA1XHkT5ThwSSOxibgSUT/aQTT/H+mYZR9W/YxggAAAABJRU5ErkJggg=="/>
          <p:cNvSpPr>
            <a:spLocks noChangeAspect="1" noChangeArrowheads="1"/>
          </p:cNvSpPr>
          <p:nvPr/>
        </p:nvSpPr>
        <p:spPr bwMode="auto">
          <a:xfrm>
            <a:off x="155575" y="-1874838"/>
            <a:ext cx="67056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170" name="Picture 2" descr="https://upload.wikimedia.org/wikipedia/commons/thumb/9/95/Regional_Internet_Registries_world_map.svg/940px-Regional_Internet_Registries_world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 y="2453957"/>
            <a:ext cx="89535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iana-logo-pageheader"/>
          <p:cNvPicPr>
            <a:picLocks noChangeAspect="1" noChangeArrowheads="1"/>
          </p:cNvPicPr>
          <p:nvPr/>
        </p:nvPicPr>
        <p:blipFill>
          <a:blip r:embed="rId3" cstate="print"/>
          <a:srcRect r="43015" b="33980"/>
          <a:stretch>
            <a:fillRect/>
          </a:stretch>
        </p:blipFill>
        <p:spPr bwMode="auto">
          <a:xfrm>
            <a:off x="3569168" y="5479384"/>
            <a:ext cx="3150892" cy="1180496"/>
          </a:xfrm>
          <a:prstGeom prst="rect">
            <a:avLst/>
          </a:prstGeom>
          <a:noFill/>
        </p:spPr>
      </p:pic>
    </p:spTree>
    <p:extLst>
      <p:ext uri="{BB962C8B-B14F-4D97-AF65-F5344CB8AC3E}">
        <p14:creationId xmlns:p14="http://schemas.microsoft.com/office/powerpoint/2010/main" val="372381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Will telephone numbers ever be obselete?</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61" t="15912" r="42222" b="24692"/>
          <a:stretch/>
        </p:blipFill>
        <p:spPr bwMode="auto">
          <a:xfrm>
            <a:off x="139700" y="2134162"/>
            <a:ext cx="4457700" cy="444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00600" y="2447738"/>
            <a:ext cx="3987800" cy="3816429"/>
          </a:xfrm>
          <a:prstGeom prst="rect">
            <a:avLst/>
          </a:prstGeom>
        </p:spPr>
        <p:txBody>
          <a:bodyPr wrap="square">
            <a:spAutoFit/>
          </a:bodyPr>
          <a:lstStyle/>
          <a:p>
            <a:r>
              <a:rPr lang="en-US" i="1" dirty="0"/>
              <a:t>“So while Facebook says one of the trends for 2016 will be the disappearance of phone numbers - and they aren't necessarily being used for calls or sending messages as much any more - it's purpose has gone through an evolution and is still being used for other things, so they might hang around for a little longer yet.”</a:t>
            </a:r>
            <a:endParaRPr lang="da-DK" i="1" dirty="0"/>
          </a:p>
        </p:txBody>
      </p:sp>
    </p:spTree>
    <p:extLst>
      <p:ext uri="{BB962C8B-B14F-4D97-AF65-F5344CB8AC3E}">
        <p14:creationId xmlns:p14="http://schemas.microsoft.com/office/powerpoint/2010/main" val="132024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New uses for numbers – SMS Authentication</a:t>
            </a:r>
          </a:p>
        </p:txBody>
      </p:sp>
      <p:sp>
        <p:nvSpPr>
          <p:cNvPr id="6" name="Rectangle 15"/>
          <p:cNvSpPr>
            <a:spLocks noChangeArrowheads="1"/>
          </p:cNvSpPr>
          <p:nvPr/>
        </p:nvSpPr>
        <p:spPr bwMode="auto">
          <a:xfrm>
            <a:off x="540068" y="2336165"/>
            <a:ext cx="45370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 typeface="Arial" charset="0"/>
              <a:buChar char="•"/>
            </a:pPr>
            <a:endParaRPr lang="en-US" altLang="da-DK" sz="1400" dirty="0"/>
          </a:p>
          <a:p>
            <a:pPr eaLnBrk="1" hangingPunct="1">
              <a:spcBef>
                <a:spcPct val="0"/>
              </a:spcBef>
              <a:buFont typeface="Arial" charset="0"/>
              <a:buChar char="•"/>
            </a:pPr>
            <a:r>
              <a:rPr lang="en-US" altLang="da-DK" sz="1400" dirty="0"/>
              <a:t>Use of SMS a pure messaging platform has declined for person-to-person communication</a:t>
            </a:r>
          </a:p>
          <a:p>
            <a:pPr eaLnBrk="1" hangingPunct="1">
              <a:spcBef>
                <a:spcPct val="0"/>
              </a:spcBef>
              <a:buFont typeface="Arial" charset="0"/>
              <a:buChar char="•"/>
            </a:pPr>
            <a:r>
              <a:rPr lang="en-US" altLang="da-DK" sz="1400" dirty="0"/>
              <a:t>Its use as an authentication tool is growing for Internet payments, High security password resets and online banking</a:t>
            </a:r>
          </a:p>
          <a:p>
            <a:pPr eaLnBrk="1" hangingPunct="1">
              <a:spcBef>
                <a:spcPct val="0"/>
              </a:spcBef>
              <a:buFont typeface="Arial" charset="0"/>
              <a:buChar char="•"/>
            </a:pPr>
            <a:r>
              <a:rPr lang="en-US" altLang="da-DK" sz="1400" dirty="0"/>
              <a:t>The Green Paper predicted that the main functionality of E.164 numbers would be naming in an all-IP environment. </a:t>
            </a:r>
          </a:p>
          <a:p>
            <a:pPr eaLnBrk="1" hangingPunct="1">
              <a:spcBef>
                <a:spcPct val="0"/>
              </a:spcBef>
              <a:buFont typeface="Arial" charset="0"/>
              <a:buChar char="•"/>
            </a:pPr>
            <a:r>
              <a:rPr lang="en-US" altLang="da-DK" sz="1400" dirty="0"/>
              <a:t>However it is likely that E.164 numbers will continue to be used for authentication purposes for many years to come. </a:t>
            </a:r>
          </a:p>
          <a:p>
            <a:pPr eaLnBrk="1" hangingPunct="1">
              <a:spcBef>
                <a:spcPct val="0"/>
              </a:spcBef>
              <a:buFont typeface="Arial" charset="0"/>
              <a:buChar char="•"/>
            </a:pPr>
            <a:r>
              <a:rPr lang="en-US" altLang="da-DK" sz="1400" dirty="0"/>
              <a:t>The value of the number to the user will become increasingly important and number portability will continue to be important for facilitating competition and protecting end-user rights. </a:t>
            </a:r>
            <a:endParaRPr lang="en-GB" altLang="da-DK" sz="1400" dirty="0"/>
          </a:p>
        </p:txBody>
      </p:sp>
      <p:pic>
        <p:nvPicPr>
          <p:cNvPr id="7" name="Picture 2" descr="https://get.fabric.io/assets/digits/digits-easily-authenticate-a8b7fa10d119912f0cec14f1fc1f75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50" y="2595245"/>
            <a:ext cx="26416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6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Future of telephone number for routing</a:t>
            </a:r>
          </a:p>
        </p:txBody>
      </p:sp>
      <p:sp>
        <p:nvSpPr>
          <p:cNvPr id="8" name="Content Placeholder 7"/>
          <p:cNvSpPr>
            <a:spLocks noGrp="1"/>
          </p:cNvSpPr>
          <p:nvPr>
            <p:ph idx="1"/>
          </p:nvPr>
        </p:nvSpPr>
        <p:spPr>
          <a:xfrm>
            <a:off x="411480" y="2268378"/>
            <a:ext cx="8503920" cy="4383882"/>
          </a:xfrm>
          <a:ln>
            <a:solidFill>
              <a:schemeClr val="tx2"/>
            </a:solidFill>
          </a:ln>
        </p:spPr>
        <p:txBody>
          <a:bodyPr/>
          <a:lstStyle/>
          <a:p>
            <a:r>
              <a:rPr lang="da-DK" dirty="0"/>
              <a:t>Preference towards using social media (facetime, facebook messenger, whatsapp, skype)</a:t>
            </a:r>
          </a:p>
          <a:p>
            <a:r>
              <a:rPr lang="da-DK" dirty="0"/>
              <a:t>But the telephone number persists and is used differently</a:t>
            </a:r>
          </a:p>
          <a:p>
            <a:r>
              <a:rPr lang="da-DK" dirty="0"/>
              <a:t>WG NaN Green Paper</a:t>
            </a:r>
          </a:p>
          <a:p>
            <a:pPr lvl="1"/>
            <a:r>
              <a:rPr lang="en-US" sz="1200" i="1" dirty="0"/>
              <a:t>E.164 numbers will still be the most common universal identifiers used for the provision of electronic communication services which will have to be coordinated at the national and international level (ITU-T). </a:t>
            </a:r>
            <a:r>
              <a:rPr lang="en-US" sz="1200" b="1" i="1" dirty="0"/>
              <a:t>The main function will be naming</a:t>
            </a:r>
            <a:r>
              <a:rPr lang="en-US" sz="1200" i="1" dirty="0"/>
              <a:t>, and the national public authorities will have to manage the resource in the interest of all stake holders.</a:t>
            </a:r>
            <a:endParaRPr lang="da-DK" sz="1200" i="1" dirty="0"/>
          </a:p>
          <a:p>
            <a:r>
              <a:rPr lang="da-DK" dirty="0"/>
              <a:t>Telephone number mapping (eNUM)</a:t>
            </a:r>
          </a:p>
          <a:p>
            <a:pPr lvl="1"/>
            <a:r>
              <a:rPr lang="da-DK" dirty="0"/>
              <a:t>+4529673099 to 9.9.0.3.7.6.2.9.5.4.e.164.arpa</a:t>
            </a:r>
          </a:p>
          <a:p>
            <a:r>
              <a:rPr lang="da-DK" dirty="0"/>
              <a:t>WhatsApp</a:t>
            </a:r>
          </a:p>
          <a:p>
            <a:pPr lvl="1"/>
            <a:r>
              <a:rPr lang="da-DK" dirty="0"/>
              <a:t>+4529673099  to 4529673099@s.whatsapp.net </a:t>
            </a:r>
          </a:p>
        </p:txBody>
      </p:sp>
      <p:sp>
        <p:nvSpPr>
          <p:cNvPr id="11" name="Oval 10">
            <a:hlinkClick r:id="rId2"/>
          </p:cNvPr>
          <p:cNvSpPr/>
          <p:nvPr/>
        </p:nvSpPr>
        <p:spPr bwMode="auto">
          <a:xfrm>
            <a:off x="7726680" y="5478780"/>
            <a:ext cx="845820" cy="79248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29054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446213"/>
            <a:ext cx="8069580" cy="533400"/>
          </a:xfrm>
        </p:spPr>
        <p:txBody>
          <a:bodyPr/>
          <a:lstStyle/>
          <a:p>
            <a:r>
              <a:rPr lang="da-DK" dirty="0"/>
              <a:t>ECC Strategic Plan – Major topics for the next 5 years </a:t>
            </a:r>
          </a:p>
        </p:txBody>
      </p:sp>
      <p:sp>
        <p:nvSpPr>
          <p:cNvPr id="6" name="Content Placeholder 5"/>
          <p:cNvSpPr>
            <a:spLocks noGrp="1"/>
          </p:cNvSpPr>
          <p:nvPr>
            <p:ph idx="1"/>
          </p:nvPr>
        </p:nvSpPr>
        <p:spPr>
          <a:xfrm>
            <a:off x="396240" y="2286000"/>
            <a:ext cx="8580120" cy="4320540"/>
          </a:xfrm>
        </p:spPr>
        <p:txBody>
          <a:bodyPr/>
          <a:lstStyle/>
          <a:p>
            <a:pPr marL="0" indent="0" algn="just">
              <a:buNone/>
            </a:pPr>
            <a:r>
              <a:rPr lang="en-US" sz="1600" b="1" dirty="0"/>
              <a:t>Numbering and Addressing for Machine-to-Machine Communications (M2M)</a:t>
            </a:r>
          </a:p>
          <a:p>
            <a:pPr marL="0" indent="0" algn="just">
              <a:buNone/>
            </a:pPr>
            <a:r>
              <a:rPr lang="en-US" sz="1600" b="1" dirty="0"/>
              <a:t> </a:t>
            </a:r>
          </a:p>
          <a:p>
            <a:pPr marL="0" indent="0" algn="just">
              <a:buNone/>
            </a:pPr>
            <a:r>
              <a:rPr lang="en-US" sz="1600" dirty="0"/>
              <a:t>The  growth  in  M2M  communications  services  in  recent  years  has  been  dramatic and  further  exponential growth  is  foreseen  in  the  next  strategic  cycle.  Facilitating  data  exchange  between  objects,  with  or  without human  intervention,  is  the  foundation on which it  is possible  to  create  many  new  applications and services that will have profound benefits for citizens (e.g. smart cities, smart cars, E-health services, smart metering, smart grids and eCall). E.212 and E.164 numbering resources will continue to be needed to address devices for these new and innovative services. </a:t>
            </a:r>
          </a:p>
          <a:p>
            <a:pPr marL="0" indent="0" algn="just">
              <a:buNone/>
            </a:pPr>
            <a:r>
              <a:rPr lang="en-US" sz="1600" dirty="0"/>
              <a:t>The  ECC  shall  provide  guidance  to  all  relevant  stakeholders  on  the  most  appropriate  numbering resources to be used for M2M services. This will involve developing deliverables to remove existing barriers  to  providing  access  to  these  resources,  to  creating  more  capacity  where  necessary  and  to  ensure that competition and innovation can thrive in this exciting new market segment. </a:t>
            </a:r>
            <a:endParaRPr lang="da-DK" dirty="0"/>
          </a:p>
        </p:txBody>
      </p:sp>
    </p:spTree>
    <p:extLst>
      <p:ext uri="{BB962C8B-B14F-4D97-AF65-F5344CB8AC3E}">
        <p14:creationId xmlns:p14="http://schemas.microsoft.com/office/powerpoint/2010/main" val="187045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18917"/>
            <a:ext cx="9144000" cy="533400"/>
          </a:xfrm>
        </p:spPr>
        <p:txBody>
          <a:bodyPr/>
          <a:lstStyle/>
          <a:p>
            <a:pPr algn="ctr"/>
            <a:r>
              <a:rPr lang="en-US" sz="2200" i="1" dirty="0"/>
              <a:t>By 2019, 50% of Total Connections in Europe will be M2M</a:t>
            </a:r>
            <a:endParaRPr lang="da-DK" sz="2200" i="1" dirty="0"/>
          </a:p>
        </p:txBody>
      </p:sp>
      <p:sp>
        <p:nvSpPr>
          <p:cNvPr id="7" name="TextBox 6"/>
          <p:cNvSpPr txBox="1"/>
          <p:nvPr/>
        </p:nvSpPr>
        <p:spPr>
          <a:xfrm>
            <a:off x="6728346" y="6343288"/>
            <a:ext cx="2306472" cy="430887"/>
          </a:xfrm>
          <a:prstGeom prst="rect">
            <a:avLst/>
          </a:prstGeom>
          <a:noFill/>
        </p:spPr>
        <p:txBody>
          <a:bodyPr wrap="square" rtlCol="0">
            <a:spAutoFit/>
          </a:bodyPr>
          <a:lstStyle/>
          <a:p>
            <a:r>
              <a:rPr lang="da-DK" dirty="0"/>
              <a:t>Source: CISCO</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49" t="44577" r="20895" b="15356"/>
          <a:stretch/>
        </p:blipFill>
        <p:spPr bwMode="auto">
          <a:xfrm>
            <a:off x="177421" y="2518737"/>
            <a:ext cx="8707272" cy="332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978" t="77479" r="28118" b="17099"/>
          <a:stretch/>
        </p:blipFill>
        <p:spPr bwMode="auto">
          <a:xfrm>
            <a:off x="6223237" y="5253637"/>
            <a:ext cx="1591670" cy="44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46213"/>
            <a:ext cx="9144000" cy="533400"/>
          </a:xfrm>
        </p:spPr>
        <p:txBody>
          <a:bodyPr/>
          <a:lstStyle/>
          <a:p>
            <a:pPr algn="ctr"/>
            <a:r>
              <a:rPr lang="en-US" sz="2000" dirty="0"/>
              <a:t>“BUT………….M2M Traffic Only About 3% by 2019”</a:t>
            </a:r>
            <a:endParaRPr lang="da-DK" sz="2000" dirty="0"/>
          </a:p>
        </p:txBody>
      </p:sp>
      <p:sp>
        <p:nvSpPr>
          <p:cNvPr id="7" name="TextBox 6"/>
          <p:cNvSpPr txBox="1"/>
          <p:nvPr/>
        </p:nvSpPr>
        <p:spPr>
          <a:xfrm>
            <a:off x="6728346" y="6343288"/>
            <a:ext cx="2306472" cy="430887"/>
          </a:xfrm>
          <a:prstGeom prst="rect">
            <a:avLst/>
          </a:prstGeom>
          <a:noFill/>
        </p:spPr>
        <p:txBody>
          <a:bodyPr wrap="square" rtlCol="0">
            <a:spAutoFit/>
          </a:bodyPr>
          <a:lstStyle/>
          <a:p>
            <a:r>
              <a:rPr lang="da-DK" dirty="0"/>
              <a:t>Source: CISCO</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627" t="42189" r="21604" b="18142"/>
          <a:stretch/>
        </p:blipFill>
        <p:spPr bwMode="auto">
          <a:xfrm>
            <a:off x="320720" y="2482684"/>
            <a:ext cx="8823280" cy="33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291" t="56827" r="29165" b="39781"/>
          <a:stretch/>
        </p:blipFill>
        <p:spPr bwMode="auto">
          <a:xfrm>
            <a:off x="6584412" y="3728014"/>
            <a:ext cx="1432888" cy="28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5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Numbering and Networks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834" b="6509"/>
          <a:stretch/>
        </p:blipFill>
        <p:spPr>
          <a:xfrm>
            <a:off x="1036872" y="2222500"/>
            <a:ext cx="7171854" cy="4318000"/>
          </a:xfrm>
          <a:prstGeom prst="rect">
            <a:avLst/>
          </a:prstGeom>
        </p:spPr>
      </p:pic>
    </p:spTree>
    <p:extLst>
      <p:ext uri="{BB962C8B-B14F-4D97-AF65-F5344CB8AC3E}">
        <p14:creationId xmlns:p14="http://schemas.microsoft.com/office/powerpoint/2010/main" val="269493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46213"/>
            <a:ext cx="9144000" cy="533400"/>
          </a:xfrm>
        </p:spPr>
        <p:txBody>
          <a:bodyPr/>
          <a:lstStyle/>
          <a:p>
            <a:pPr algn="ctr"/>
            <a:r>
              <a:rPr lang="en-US" sz="2000" dirty="0"/>
              <a:t>“Only 9% of all cellular connections will be M2M/</a:t>
            </a:r>
            <a:r>
              <a:rPr lang="en-US" sz="2000" dirty="0" err="1"/>
              <a:t>IoT</a:t>
            </a:r>
            <a:r>
              <a:rPr lang="en-US" sz="2000" dirty="0"/>
              <a:t> by 2019”</a:t>
            </a:r>
            <a:endParaRPr lang="da-DK" sz="2000" dirty="0"/>
          </a:p>
        </p:txBody>
      </p:sp>
      <p:sp>
        <p:nvSpPr>
          <p:cNvPr id="7" name="TextBox 6"/>
          <p:cNvSpPr txBox="1"/>
          <p:nvPr/>
        </p:nvSpPr>
        <p:spPr>
          <a:xfrm>
            <a:off x="5994400" y="6454775"/>
            <a:ext cx="3784600" cy="307777"/>
          </a:xfrm>
          <a:prstGeom prst="rect">
            <a:avLst/>
          </a:prstGeom>
          <a:noFill/>
        </p:spPr>
        <p:txBody>
          <a:bodyPr wrap="square" rtlCol="0">
            <a:spAutoFit/>
          </a:bodyPr>
          <a:lstStyle/>
          <a:p>
            <a:r>
              <a:rPr lang="da-DK" sz="1400" dirty="0"/>
              <a:t>Source: Analysys Mason</a:t>
            </a:r>
          </a:p>
        </p:txBody>
      </p:sp>
      <p:pic>
        <p:nvPicPr>
          <p:cNvPr id="1945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2263775"/>
            <a:ext cx="6257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98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46213"/>
            <a:ext cx="9144000" cy="533400"/>
          </a:xfrm>
        </p:spPr>
        <p:txBody>
          <a:bodyPr/>
          <a:lstStyle/>
          <a:p>
            <a:r>
              <a:rPr lang="en-US" sz="2000" dirty="0"/>
              <a:t>What does this mean for numbering?</a:t>
            </a:r>
            <a:endParaRPr lang="da-DK" sz="2000" dirty="0"/>
          </a:p>
        </p:txBody>
      </p:sp>
      <p:sp>
        <p:nvSpPr>
          <p:cNvPr id="6" name="Content Placeholder 2"/>
          <p:cNvSpPr txBox="1">
            <a:spLocks/>
          </p:cNvSpPr>
          <p:nvPr/>
        </p:nvSpPr>
        <p:spPr bwMode="auto">
          <a:xfrm>
            <a:off x="165100" y="2414895"/>
            <a:ext cx="869950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lr>
                <a:srgbClr val="FF0000"/>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defRPr>
            </a:lvl2pPr>
            <a:lvl3pPr marL="1143000" indent="-228600" algn="l" rtl="0" eaLnBrk="1" fontAlgn="base" hangingPunct="1">
              <a:spcBef>
                <a:spcPct val="20000"/>
              </a:spcBef>
              <a:spcAft>
                <a:spcPct val="0"/>
              </a:spcAft>
              <a:buClr>
                <a:srgbClr val="FF0000"/>
              </a:buClr>
              <a:buChar char="•"/>
              <a:defRPr>
                <a:solidFill>
                  <a:schemeClr val="tx1"/>
                </a:solidFill>
                <a:latin typeface="+mn-lt"/>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fontAlgn="auto">
              <a:spcAft>
                <a:spcPts val="0"/>
              </a:spcAft>
              <a:buFont typeface="Arial"/>
              <a:buChar char="•"/>
              <a:defRPr/>
            </a:pPr>
            <a:r>
              <a:rPr lang="en-GB" kern="0" dirty="0">
                <a:solidFill>
                  <a:schemeClr val="tx1">
                    <a:lumMod val="85000"/>
                    <a:lumOff val="15000"/>
                  </a:schemeClr>
                </a:solidFill>
              </a:rPr>
              <a:t>For spectrum management, the relationship between the number of connections and traffic volume is an extremely important consideration. i.e. capacity planning and network dimensioning, peak loads etc.</a:t>
            </a:r>
          </a:p>
          <a:p>
            <a:pPr fontAlgn="auto">
              <a:spcAft>
                <a:spcPts val="0"/>
              </a:spcAft>
              <a:buFont typeface="Arial"/>
              <a:buChar char="•"/>
              <a:defRPr/>
            </a:pPr>
            <a:r>
              <a:rPr lang="en-GB" kern="0" dirty="0">
                <a:solidFill>
                  <a:schemeClr val="tx1">
                    <a:lumMod val="85000"/>
                    <a:lumOff val="15000"/>
                  </a:schemeClr>
                </a:solidFill>
              </a:rPr>
              <a:t>For numbering plan management, the relationship is not so important.</a:t>
            </a:r>
          </a:p>
          <a:p>
            <a:pPr fontAlgn="auto">
              <a:spcAft>
                <a:spcPts val="0"/>
              </a:spcAft>
              <a:buFont typeface="Arial"/>
              <a:buChar char="•"/>
              <a:defRPr/>
            </a:pPr>
            <a:r>
              <a:rPr lang="en-GB" kern="0" dirty="0">
                <a:solidFill>
                  <a:schemeClr val="tx1">
                    <a:lumMod val="85000"/>
                    <a:lumOff val="15000"/>
                  </a:schemeClr>
                </a:solidFill>
              </a:rPr>
              <a:t>Once a number is assigned to a device it is “in use” regardless of whether it is connected or communicating.</a:t>
            </a:r>
          </a:p>
          <a:p>
            <a:pPr fontAlgn="auto">
              <a:spcAft>
                <a:spcPts val="0"/>
              </a:spcAft>
              <a:buFont typeface="Arial"/>
              <a:buChar char="•"/>
              <a:defRPr/>
            </a:pPr>
            <a:r>
              <a:rPr lang="en-GB" kern="0" dirty="0">
                <a:solidFill>
                  <a:schemeClr val="tx1">
                    <a:lumMod val="85000"/>
                    <a:lumOff val="15000"/>
                  </a:schemeClr>
                </a:solidFill>
              </a:rPr>
              <a:t>While not all M2M devices will require numbers, some applications are likely to require significant volumes of numbers.</a:t>
            </a:r>
          </a:p>
          <a:p>
            <a:pPr fontAlgn="auto">
              <a:spcAft>
                <a:spcPts val="0"/>
              </a:spcAft>
              <a:buFont typeface="Arial"/>
              <a:buChar char="•"/>
              <a:defRPr/>
            </a:pPr>
            <a:endParaRPr lang="en-GB" kern="0" dirty="0">
              <a:solidFill>
                <a:schemeClr val="tx1">
                  <a:lumMod val="85000"/>
                  <a:lumOff val="15000"/>
                </a:schemeClr>
              </a:solidFill>
            </a:endParaRPr>
          </a:p>
          <a:p>
            <a:pPr fontAlgn="auto">
              <a:spcAft>
                <a:spcPts val="0"/>
              </a:spcAft>
              <a:buFont typeface="Arial"/>
              <a:buChar char="•"/>
              <a:defRPr/>
            </a:pPr>
            <a:endParaRPr lang="en-GB" kern="0" dirty="0">
              <a:solidFill>
                <a:schemeClr val="tx1">
                  <a:lumMod val="85000"/>
                  <a:lumOff val="15000"/>
                </a:schemeClr>
              </a:solidFill>
            </a:endParaRPr>
          </a:p>
        </p:txBody>
      </p:sp>
    </p:spTree>
    <p:extLst>
      <p:ext uri="{BB962C8B-B14F-4D97-AF65-F5344CB8AC3E}">
        <p14:creationId xmlns:p14="http://schemas.microsoft.com/office/powerpoint/2010/main" val="68455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12" y="2437586"/>
            <a:ext cx="9144000" cy="4993854"/>
          </a:xfrm>
        </p:spPr>
        <p:txBody>
          <a:bodyPr/>
          <a:lstStyle/>
          <a:p>
            <a:r>
              <a:rPr lang="en-US" sz="1400" dirty="0"/>
              <a:t>ITU-T Recommendation E.212. defines the international identification plan for public networks and subscriptions</a:t>
            </a:r>
          </a:p>
          <a:p>
            <a:endParaRPr lang="en-US" sz="1400" dirty="0"/>
          </a:p>
          <a:p>
            <a:endParaRPr lang="en-US" sz="1400" dirty="0"/>
          </a:p>
          <a:p>
            <a:endParaRPr lang="en-US" sz="1400" dirty="0"/>
          </a:p>
          <a:p>
            <a:endParaRPr lang="en-US" sz="1400" dirty="0"/>
          </a:p>
          <a:p>
            <a:r>
              <a:rPr lang="en-US" sz="1400" dirty="0"/>
              <a:t>1,000 MCCs </a:t>
            </a:r>
          </a:p>
          <a:p>
            <a:r>
              <a:rPr lang="en-US" sz="1400" dirty="0"/>
              <a:t>100,000 MNCs overall</a:t>
            </a:r>
          </a:p>
          <a:p>
            <a:r>
              <a:rPr lang="en-US" sz="1400" dirty="0"/>
              <a:t>1,000,000,000,000,000 (10</a:t>
            </a:r>
            <a:r>
              <a:rPr lang="en-US" sz="1400" baseline="30000" dirty="0"/>
              <a:t>15</a:t>
            </a:r>
            <a:r>
              <a:rPr lang="en-US" sz="1400" dirty="0"/>
              <a:t> MSINs) A Quadrillion!</a:t>
            </a:r>
          </a:p>
          <a:p>
            <a:r>
              <a:rPr lang="en-US" sz="1400" dirty="0"/>
              <a:t>Options</a:t>
            </a:r>
          </a:p>
          <a:p>
            <a:pPr lvl="1"/>
            <a:r>
              <a:rPr lang="en-US" sz="1400" dirty="0"/>
              <a:t>Geographic MCC+MNC (assigned by National authorities)</a:t>
            </a:r>
          </a:p>
          <a:p>
            <a:pPr lvl="1"/>
            <a:r>
              <a:rPr lang="en-US" sz="1400" dirty="0"/>
              <a:t>Country-agnostic (MCC+MNC from 90x range assigned by ITU-T)</a:t>
            </a:r>
          </a:p>
          <a:p>
            <a:r>
              <a:rPr lang="en-US" sz="1400" dirty="0"/>
              <a:t>To change service provider you change SIM card. </a:t>
            </a:r>
          </a:p>
          <a:p>
            <a:r>
              <a:rPr lang="en-US" sz="1400" dirty="0"/>
              <a:t>Changing a SIM card may not be an option in the M2M environment,</a:t>
            </a:r>
          </a:p>
          <a:p>
            <a:endParaRPr lang="da-DK" sz="1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49548">
            <a:off x="6490211" y="3517224"/>
            <a:ext cx="1190660" cy="1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9583" t="41450" r="20000" b="45556"/>
          <a:stretch/>
        </p:blipFill>
        <p:spPr bwMode="auto">
          <a:xfrm>
            <a:off x="683127" y="2684781"/>
            <a:ext cx="7545376" cy="91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IMSI Numbers for eCall</a:t>
            </a:r>
          </a:p>
        </p:txBody>
      </p:sp>
    </p:spTree>
    <p:extLst>
      <p:ext uri="{BB962C8B-B14F-4D97-AF65-F5344CB8AC3E}">
        <p14:creationId xmlns:p14="http://schemas.microsoft.com/office/powerpoint/2010/main" val="167913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The embedded SIM/eUICC</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66" t="50000" r="27708" b="12778"/>
          <a:stretch/>
        </p:blipFill>
        <p:spPr bwMode="auto">
          <a:xfrm>
            <a:off x="133350" y="2537239"/>
            <a:ext cx="5753100" cy="27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86450" y="2317750"/>
            <a:ext cx="3105150" cy="4832092"/>
          </a:xfrm>
          <a:prstGeom prst="rect">
            <a:avLst/>
          </a:prstGeom>
          <a:noFill/>
        </p:spPr>
        <p:txBody>
          <a:bodyPr wrap="square" rtlCol="0">
            <a:spAutoFit/>
          </a:bodyPr>
          <a:lstStyle/>
          <a:p>
            <a:r>
              <a:rPr lang="da-DK" dirty="0"/>
              <a:t>GSMA Specification released 2013</a:t>
            </a:r>
          </a:p>
          <a:p>
            <a:endParaRPr lang="da-DK" dirty="0"/>
          </a:p>
          <a:p>
            <a:r>
              <a:rPr lang="da-DK" dirty="0"/>
              <a:t>ETSI TC SCP</a:t>
            </a:r>
          </a:p>
          <a:p>
            <a:r>
              <a:rPr lang="da-DK" dirty="0"/>
              <a:t>TS by end of 2016</a:t>
            </a:r>
          </a:p>
          <a:p>
            <a:endParaRPr lang="da-DK" dirty="0"/>
          </a:p>
          <a:p>
            <a:r>
              <a:rPr lang="da-DK" b="1" dirty="0"/>
              <a:t>Benefits:</a:t>
            </a:r>
          </a:p>
          <a:p>
            <a:r>
              <a:rPr lang="da-DK" dirty="0"/>
              <a:t>Board space</a:t>
            </a:r>
          </a:p>
          <a:p>
            <a:r>
              <a:rPr lang="da-DK" dirty="0"/>
              <a:t>Deployment in extreme environments</a:t>
            </a:r>
          </a:p>
          <a:p>
            <a:r>
              <a:rPr lang="da-DK" dirty="0"/>
              <a:t>Economies of Scale</a:t>
            </a:r>
          </a:p>
          <a:p>
            <a:r>
              <a:rPr lang="da-DK" dirty="0"/>
              <a:t>Avoiding operator ”lock-in”</a:t>
            </a:r>
          </a:p>
          <a:p>
            <a:endParaRPr lang="da-DK" dirty="0"/>
          </a:p>
        </p:txBody>
      </p:sp>
      <p:sp>
        <p:nvSpPr>
          <p:cNvPr id="8" name="TextBox 7"/>
          <p:cNvSpPr txBox="1"/>
          <p:nvPr/>
        </p:nvSpPr>
        <p:spPr>
          <a:xfrm>
            <a:off x="3225800" y="4986320"/>
            <a:ext cx="2489200" cy="307777"/>
          </a:xfrm>
          <a:prstGeom prst="rect">
            <a:avLst/>
          </a:prstGeom>
          <a:noFill/>
        </p:spPr>
        <p:txBody>
          <a:bodyPr wrap="square" rtlCol="0">
            <a:spAutoFit/>
          </a:bodyPr>
          <a:lstStyle/>
          <a:p>
            <a:pPr algn="r"/>
            <a:r>
              <a:rPr lang="da-DK" sz="1400" dirty="0"/>
              <a:t>Source: ETSI</a:t>
            </a:r>
          </a:p>
        </p:txBody>
      </p:sp>
    </p:spTree>
    <p:extLst>
      <p:ext uri="{BB962C8B-B14F-4D97-AF65-F5344CB8AC3E}">
        <p14:creationId xmlns:p14="http://schemas.microsoft.com/office/powerpoint/2010/main" val="14829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eCall – brief introduction</a:t>
            </a:r>
          </a:p>
        </p:txBody>
      </p:sp>
      <p:pic>
        <p:nvPicPr>
          <p:cNvPr id="1028" name="Picture 4" descr="ublo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399" y="3084564"/>
            <a:ext cx="5496412" cy="2261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4360" y="5345744"/>
            <a:ext cx="3043451" cy="246221"/>
          </a:xfrm>
          <a:prstGeom prst="rect">
            <a:avLst/>
          </a:prstGeom>
          <a:noFill/>
        </p:spPr>
        <p:txBody>
          <a:bodyPr wrap="square" rtlCol="0">
            <a:spAutoFit/>
          </a:bodyPr>
          <a:lstStyle/>
          <a:p>
            <a:r>
              <a:rPr lang="da-DK" sz="1000" dirty="0"/>
              <a:t>Source: Wireless Design &amp; Development</a:t>
            </a:r>
          </a:p>
        </p:txBody>
      </p:sp>
      <p:sp>
        <p:nvSpPr>
          <p:cNvPr id="7" name="TextBox 6"/>
          <p:cNvSpPr txBox="1"/>
          <p:nvPr/>
        </p:nvSpPr>
        <p:spPr>
          <a:xfrm rot="19859721">
            <a:off x="821991" y="3556462"/>
            <a:ext cx="7367545" cy="1107996"/>
          </a:xfrm>
          <a:prstGeom prst="rect">
            <a:avLst/>
          </a:prstGeom>
          <a:solidFill>
            <a:srgbClr val="FF0000"/>
          </a:solidFill>
        </p:spPr>
        <p:txBody>
          <a:bodyPr wrap="square" rtlCol="0">
            <a:spAutoFit/>
          </a:bodyPr>
          <a:lstStyle/>
          <a:p>
            <a:r>
              <a:rPr lang="da-DK" sz="6600" dirty="0">
                <a:solidFill>
                  <a:srgbClr val="FFFFFF"/>
                </a:solidFill>
                <a:latin typeface="Bodoni MT Black" panose="02070A03080606020203" pitchFamily="18" charset="0"/>
              </a:rPr>
              <a:t>By April 2018</a:t>
            </a:r>
          </a:p>
        </p:txBody>
      </p:sp>
      <p:sp>
        <p:nvSpPr>
          <p:cNvPr id="2" name="Rectangle 1"/>
          <p:cNvSpPr/>
          <p:nvPr/>
        </p:nvSpPr>
        <p:spPr>
          <a:xfrm>
            <a:off x="228600" y="2205940"/>
            <a:ext cx="8686799" cy="707886"/>
          </a:xfrm>
          <a:prstGeom prst="rect">
            <a:avLst/>
          </a:prstGeom>
        </p:spPr>
        <p:txBody>
          <a:bodyPr wrap="square">
            <a:spAutoFit/>
          </a:bodyPr>
          <a:lstStyle/>
          <a:p>
            <a:r>
              <a:rPr lang="en-US" sz="2000" b="1" dirty="0"/>
              <a:t>eCall is a European initiative intended to bring rapid assistance to motorists involved in a collision anywhere in the European Union.</a:t>
            </a:r>
            <a:endParaRPr lang="da-DK" sz="2000" dirty="0"/>
          </a:p>
        </p:txBody>
      </p:sp>
      <p:sp>
        <p:nvSpPr>
          <p:cNvPr id="9" name="Rectangle 8"/>
          <p:cNvSpPr/>
          <p:nvPr/>
        </p:nvSpPr>
        <p:spPr>
          <a:xfrm>
            <a:off x="380999" y="5946186"/>
            <a:ext cx="8686799" cy="707886"/>
          </a:xfrm>
          <a:prstGeom prst="rect">
            <a:avLst/>
          </a:prstGeom>
        </p:spPr>
        <p:txBody>
          <a:bodyPr wrap="square">
            <a:spAutoFit/>
          </a:bodyPr>
          <a:lstStyle/>
          <a:p>
            <a:r>
              <a:rPr lang="en-US" sz="2000" b="1" dirty="0"/>
              <a:t>eCall is not optional in the EU-28. It is mandated through amendments to the type approvals directive with a confirmed implementation date.</a:t>
            </a:r>
            <a:endParaRPr lang="da-DK" sz="2000" dirty="0"/>
          </a:p>
        </p:txBody>
      </p:sp>
    </p:spTree>
    <p:extLst>
      <p:ext uri="{BB962C8B-B14F-4D97-AF65-F5344CB8AC3E}">
        <p14:creationId xmlns:p14="http://schemas.microsoft.com/office/powerpoint/2010/main" val="18955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52" y="2078094"/>
            <a:ext cx="8229600" cy="4525963"/>
          </a:xfrm>
        </p:spPr>
        <p:txBody>
          <a:bodyPr/>
          <a:lstStyle/>
          <a:p>
            <a:endParaRPr lang="da-DK" sz="2400" dirty="0"/>
          </a:p>
          <a:p>
            <a:endParaRPr lang="da-DK" dirty="0"/>
          </a:p>
          <a:p>
            <a:endParaRPr lang="da-DK" sz="2400" dirty="0"/>
          </a:p>
          <a:p>
            <a:endParaRPr lang="da-DK" sz="2400" dirty="0"/>
          </a:p>
        </p:txBody>
      </p:sp>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eCall numbering requirements</a:t>
            </a:r>
          </a:p>
        </p:txBody>
      </p:sp>
      <p:sp>
        <p:nvSpPr>
          <p:cNvPr id="4" name="Content Placeholder 2"/>
          <p:cNvSpPr txBox="1">
            <a:spLocks/>
          </p:cNvSpPr>
          <p:nvPr/>
        </p:nvSpPr>
        <p:spPr bwMode="auto">
          <a:xfrm>
            <a:off x="457200" y="2389495"/>
            <a:ext cx="822960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lr>
                <a:srgbClr val="FF0000"/>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defRPr>
            </a:lvl2pPr>
            <a:lvl3pPr marL="1143000" indent="-228600" algn="l" rtl="0" eaLnBrk="1" fontAlgn="base" hangingPunct="1">
              <a:spcBef>
                <a:spcPct val="20000"/>
              </a:spcBef>
              <a:spcAft>
                <a:spcPct val="0"/>
              </a:spcAft>
              <a:buClr>
                <a:srgbClr val="FF0000"/>
              </a:buClr>
              <a:buChar char="•"/>
              <a:defRPr>
                <a:solidFill>
                  <a:schemeClr val="tx1"/>
                </a:solidFill>
                <a:latin typeface="+mn-lt"/>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fontAlgn="auto">
              <a:spcAft>
                <a:spcPts val="0"/>
              </a:spcAft>
              <a:buFont typeface="Arial"/>
              <a:buChar char="•"/>
              <a:defRPr/>
            </a:pPr>
            <a:r>
              <a:rPr lang="en-GB" kern="0" dirty="0">
                <a:solidFill>
                  <a:schemeClr val="tx1">
                    <a:lumMod val="85000"/>
                    <a:lumOff val="15000"/>
                  </a:schemeClr>
                </a:solidFill>
              </a:rPr>
              <a:t>Why do we need numbers in the first place?</a:t>
            </a:r>
          </a:p>
          <a:p>
            <a:pPr lvl="1" fontAlgn="auto">
              <a:spcAft>
                <a:spcPts val="0"/>
              </a:spcAft>
              <a:buFont typeface="Arial"/>
              <a:buChar char="•"/>
              <a:defRPr/>
            </a:pPr>
            <a:r>
              <a:rPr lang="en-GB" kern="0" dirty="0">
                <a:solidFill>
                  <a:schemeClr val="tx1">
                    <a:lumMod val="85000"/>
                    <a:lumOff val="15000"/>
                  </a:schemeClr>
                </a:solidFill>
              </a:rPr>
              <a:t>eCall is essentially a mobile service</a:t>
            </a:r>
          </a:p>
          <a:p>
            <a:pPr lvl="1" fontAlgn="auto">
              <a:spcAft>
                <a:spcPts val="0"/>
              </a:spcAft>
              <a:buFont typeface="Arial"/>
              <a:buChar char="•"/>
              <a:defRPr/>
            </a:pPr>
            <a:r>
              <a:rPr lang="en-GB" kern="0" dirty="0">
                <a:solidFill>
                  <a:schemeClr val="tx1">
                    <a:lumMod val="85000"/>
                    <a:lumOff val="15000"/>
                  </a:schemeClr>
                </a:solidFill>
              </a:rPr>
              <a:t>eCall needs wide geographic coverage and the ability to roam between networks</a:t>
            </a:r>
          </a:p>
          <a:p>
            <a:pPr lvl="1" fontAlgn="auto">
              <a:spcAft>
                <a:spcPts val="0"/>
              </a:spcAft>
              <a:buFont typeface="Arial"/>
              <a:buChar char="•"/>
              <a:defRPr/>
            </a:pPr>
            <a:r>
              <a:rPr lang="en-GB" kern="0" dirty="0">
                <a:solidFill>
                  <a:schemeClr val="tx1">
                    <a:lumMod val="85000"/>
                    <a:lumOff val="15000"/>
                  </a:schemeClr>
                </a:solidFill>
              </a:rPr>
              <a:t>Emergency calls from “simless” devices not supported in a lot of European Countries</a:t>
            </a:r>
          </a:p>
          <a:p>
            <a:pPr fontAlgn="auto">
              <a:spcAft>
                <a:spcPts val="0"/>
              </a:spcAft>
              <a:buFont typeface="Arial"/>
              <a:buChar char="•"/>
              <a:defRPr/>
            </a:pPr>
            <a:r>
              <a:rPr lang="en-GB" kern="0" dirty="0">
                <a:solidFill>
                  <a:schemeClr val="tx1">
                    <a:lumMod val="85000"/>
                    <a:lumOff val="15000"/>
                  </a:schemeClr>
                </a:solidFill>
              </a:rPr>
              <a:t>For network authentication and registration (including roaming) each eCall in-vehicle system needs an International Mobile Subscriber Identity Number (IMSI) </a:t>
            </a:r>
          </a:p>
          <a:p>
            <a:pPr fontAlgn="auto">
              <a:spcAft>
                <a:spcPts val="0"/>
              </a:spcAft>
              <a:buFont typeface="Arial"/>
              <a:buChar char="•"/>
              <a:defRPr/>
            </a:pPr>
            <a:r>
              <a:rPr lang="en-GB" kern="0" dirty="0">
                <a:solidFill>
                  <a:schemeClr val="tx1">
                    <a:lumMod val="85000"/>
                    <a:lumOff val="15000"/>
                  </a:schemeClr>
                </a:solidFill>
              </a:rPr>
              <a:t>Each eCall in-vehicle system needs an telephone number (or MS-ISDN or E.164 number) to be able to make a call and present a valid CLI. </a:t>
            </a:r>
          </a:p>
          <a:p>
            <a:pPr fontAlgn="auto">
              <a:spcAft>
                <a:spcPts val="0"/>
              </a:spcAft>
              <a:buFont typeface="Arial"/>
              <a:buChar char="•"/>
              <a:defRPr/>
            </a:pPr>
            <a:r>
              <a:rPr lang="en-GB" kern="0" dirty="0">
                <a:solidFill>
                  <a:schemeClr val="tx1">
                    <a:lumMod val="85000"/>
                    <a:lumOff val="15000"/>
                  </a:schemeClr>
                </a:solidFill>
              </a:rPr>
              <a:t>A valid CLI is needed to facilitate callback</a:t>
            </a:r>
          </a:p>
          <a:p>
            <a:pPr fontAlgn="auto">
              <a:spcAft>
                <a:spcPts val="0"/>
              </a:spcAft>
              <a:buFont typeface="Arial"/>
              <a:buChar char="•"/>
              <a:defRPr/>
            </a:pPr>
            <a:endParaRPr lang="en-GB" kern="0" dirty="0">
              <a:solidFill>
                <a:schemeClr val="tx1">
                  <a:lumMod val="85000"/>
                  <a:lumOff val="15000"/>
                </a:schemeClr>
              </a:solidFill>
            </a:endParaRPr>
          </a:p>
          <a:p>
            <a:pPr fontAlgn="auto">
              <a:spcAft>
                <a:spcPts val="0"/>
              </a:spcAft>
              <a:buFont typeface="Arial"/>
              <a:buChar char="•"/>
              <a:defRPr/>
            </a:pPr>
            <a:endParaRPr lang="en-GB" kern="0" dirty="0">
              <a:solidFill>
                <a:schemeClr val="tx1">
                  <a:lumMod val="85000"/>
                  <a:lumOff val="15000"/>
                </a:schemeClr>
              </a:solidFill>
            </a:endParaRPr>
          </a:p>
        </p:txBody>
      </p:sp>
    </p:spTree>
    <p:extLst>
      <p:ext uri="{BB962C8B-B14F-4D97-AF65-F5344CB8AC3E}">
        <p14:creationId xmlns:p14="http://schemas.microsoft.com/office/powerpoint/2010/main" val="177336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52" y="2078094"/>
            <a:ext cx="8229600" cy="4525963"/>
          </a:xfrm>
        </p:spPr>
        <p:txBody>
          <a:bodyPr/>
          <a:lstStyle/>
          <a:p>
            <a:endParaRPr lang="da-DK" sz="2400" dirty="0"/>
          </a:p>
          <a:p>
            <a:endParaRPr lang="da-DK" dirty="0"/>
          </a:p>
          <a:p>
            <a:endParaRPr lang="da-DK" sz="2400" dirty="0"/>
          </a:p>
          <a:p>
            <a:endParaRPr lang="da-DK" sz="2400" dirty="0"/>
          </a:p>
        </p:txBody>
      </p:sp>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eCall only V. TPS eCall + VAS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30" t="22779" r="20416" b="9629"/>
          <a:stretch/>
        </p:blipFill>
        <p:spPr bwMode="auto">
          <a:xfrm>
            <a:off x="0" y="2338574"/>
            <a:ext cx="5979010" cy="386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9867" y="6082213"/>
            <a:ext cx="2108200" cy="246221"/>
          </a:xfrm>
          <a:prstGeom prst="rect">
            <a:avLst/>
          </a:prstGeom>
          <a:noFill/>
        </p:spPr>
        <p:txBody>
          <a:bodyPr wrap="square" rtlCol="0">
            <a:spAutoFit/>
          </a:bodyPr>
          <a:lstStyle/>
          <a:p>
            <a:pPr algn="r"/>
            <a:r>
              <a:rPr lang="da-DK" sz="1000" dirty="0"/>
              <a:t>Source: EENA</a:t>
            </a:r>
          </a:p>
        </p:txBody>
      </p:sp>
      <p:sp>
        <p:nvSpPr>
          <p:cNvPr id="5" name="Rectangle 4"/>
          <p:cNvSpPr/>
          <p:nvPr/>
        </p:nvSpPr>
        <p:spPr>
          <a:xfrm>
            <a:off x="5727909" y="2491750"/>
            <a:ext cx="3214721" cy="4031873"/>
          </a:xfrm>
          <a:prstGeom prst="rect">
            <a:avLst/>
          </a:prstGeom>
        </p:spPr>
        <p:txBody>
          <a:bodyPr wrap="square">
            <a:spAutoFit/>
          </a:bodyPr>
          <a:lstStyle/>
          <a:p>
            <a:r>
              <a:rPr lang="en-US" sz="1600" dirty="0"/>
              <a:t>There is no business opportunity in eCall alone.</a:t>
            </a:r>
          </a:p>
          <a:p>
            <a:endParaRPr lang="en-US" sz="1600" dirty="0"/>
          </a:p>
          <a:p>
            <a:r>
              <a:rPr lang="en-US" sz="1600" dirty="0"/>
              <a:t>112 eCall and TPS eCall services </a:t>
            </a:r>
            <a:r>
              <a:rPr lang="en-US" sz="1600" i="1" dirty="0"/>
              <a:t>“can coexist provided that the measures necessary to ensure continuity in the provision of the service to the consumer are adopted. “</a:t>
            </a:r>
          </a:p>
          <a:p>
            <a:endParaRPr lang="en-US" sz="1600" i="1" dirty="0"/>
          </a:p>
          <a:p>
            <a:r>
              <a:rPr lang="en-US" sz="1600" i="1" dirty="0"/>
              <a:t>“all vehicles should be equipped with the public 112-based eCall service, regardless of whether or not a vehicle owner opts for a TPS eCall service.”</a:t>
            </a:r>
          </a:p>
          <a:p>
            <a:pPr algn="r"/>
            <a:r>
              <a:rPr lang="en-US" sz="1600" i="1" dirty="0"/>
              <a:t>- REGULATION (EU) 2015/758 </a:t>
            </a:r>
          </a:p>
        </p:txBody>
      </p:sp>
    </p:spTree>
    <p:extLst>
      <p:ext uri="{BB962C8B-B14F-4D97-AF65-F5344CB8AC3E}">
        <p14:creationId xmlns:p14="http://schemas.microsoft.com/office/powerpoint/2010/main" val="346729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What deployment will look like with an embedded eUICC</a:t>
            </a:r>
          </a:p>
        </p:txBody>
      </p:sp>
      <p:grpSp>
        <p:nvGrpSpPr>
          <p:cNvPr id="1047" name="Group 1046"/>
          <p:cNvGrpSpPr/>
          <p:nvPr/>
        </p:nvGrpSpPr>
        <p:grpSpPr>
          <a:xfrm>
            <a:off x="248540" y="2361875"/>
            <a:ext cx="1682966" cy="1989992"/>
            <a:chOff x="248540" y="2361875"/>
            <a:chExt cx="1682966" cy="1989992"/>
          </a:xfrm>
        </p:grpSpPr>
        <p:pic>
          <p:nvPicPr>
            <p:cNvPr id="1026" name="Picture 2" descr="http://www.instrutechnical.com/images/Illustration%2Bof%2Ba%2Bblue%2Bfac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40" y="2668901"/>
              <a:ext cx="1682966" cy="1682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8672" y="2361875"/>
              <a:ext cx="1371600" cy="923330"/>
            </a:xfrm>
            <a:prstGeom prst="rect">
              <a:avLst/>
            </a:prstGeom>
            <a:noFill/>
            <a:ln>
              <a:noFill/>
            </a:ln>
          </p:spPr>
          <p:txBody>
            <a:bodyPr wrap="square" rtlCol="0">
              <a:spAutoFit/>
            </a:bodyPr>
            <a:lstStyle/>
            <a:p>
              <a:r>
                <a:rPr lang="da-DK" sz="1800" dirty="0"/>
                <a:t>Car Assembly Plant</a:t>
              </a:r>
            </a:p>
          </p:txBody>
        </p:sp>
      </p:grpSp>
      <p:grpSp>
        <p:nvGrpSpPr>
          <p:cNvPr id="1048" name="Group 1047"/>
          <p:cNvGrpSpPr/>
          <p:nvPr/>
        </p:nvGrpSpPr>
        <p:grpSpPr>
          <a:xfrm>
            <a:off x="1931506" y="3644602"/>
            <a:ext cx="2345250" cy="556084"/>
            <a:chOff x="1931506" y="3644602"/>
            <a:chExt cx="2345250" cy="556084"/>
          </a:xfrm>
        </p:grpSpPr>
        <p:pic>
          <p:nvPicPr>
            <p:cNvPr id="1028" name="Picture 4" descr="https://encrypted-tbn3.gstatic.com/images?q=tbn:ANd9GcQ8mYL77mRl424VlyW5fW6vVT4MB-M7HIe6g2mYgW22jViDzzJH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792" y="3644602"/>
              <a:ext cx="1697964" cy="55608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1931506" y="3822690"/>
              <a:ext cx="574627" cy="19051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grpSp>
      <p:grpSp>
        <p:nvGrpSpPr>
          <p:cNvPr id="1051" name="Group 1050"/>
          <p:cNvGrpSpPr/>
          <p:nvPr/>
        </p:nvGrpSpPr>
        <p:grpSpPr>
          <a:xfrm>
            <a:off x="1028148" y="4278437"/>
            <a:ext cx="2089152" cy="2347008"/>
            <a:chOff x="1028148" y="4278437"/>
            <a:chExt cx="2089152" cy="2347008"/>
          </a:xfrm>
        </p:grpSpPr>
        <p:sp>
          <p:nvSpPr>
            <p:cNvPr id="17" name="Right Arrow 16"/>
            <p:cNvSpPr/>
            <p:nvPr/>
          </p:nvSpPr>
          <p:spPr bwMode="auto">
            <a:xfrm rot="6556006">
              <a:off x="2474977" y="4623818"/>
              <a:ext cx="851696" cy="16093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grpSp>
          <p:nvGrpSpPr>
            <p:cNvPr id="1049" name="Group 1048"/>
            <p:cNvGrpSpPr/>
            <p:nvPr/>
          </p:nvGrpSpPr>
          <p:grpSpPr>
            <a:xfrm>
              <a:off x="1028148" y="5158621"/>
              <a:ext cx="2089152" cy="1466824"/>
              <a:chOff x="1028148" y="5158621"/>
              <a:chExt cx="2089152" cy="1466824"/>
            </a:xfrm>
          </p:grpSpPr>
          <p:pic>
            <p:nvPicPr>
              <p:cNvPr id="1030" name="Picture 6" descr="http://androidtvbox.eu/wp-content/uploads/2015/12/DBYT-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5762" y="5158621"/>
                <a:ext cx="1461538" cy="109749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28148" y="6256113"/>
                <a:ext cx="1967205" cy="369332"/>
              </a:xfrm>
              <a:prstGeom prst="rect">
                <a:avLst/>
              </a:prstGeom>
            </p:spPr>
            <p:txBody>
              <a:bodyPr wrap="none">
                <a:spAutoFit/>
              </a:bodyPr>
              <a:lstStyle/>
              <a:p>
                <a:r>
                  <a:rPr lang="da-DK" sz="1800" dirty="0"/>
                  <a:t>In-vehicle system</a:t>
                </a:r>
              </a:p>
            </p:txBody>
          </p:sp>
        </p:grpSp>
      </p:grpSp>
      <p:grpSp>
        <p:nvGrpSpPr>
          <p:cNvPr id="32" name="Group 31"/>
          <p:cNvGrpSpPr/>
          <p:nvPr/>
        </p:nvGrpSpPr>
        <p:grpSpPr>
          <a:xfrm>
            <a:off x="2628604" y="5422839"/>
            <a:ext cx="2963555" cy="1479605"/>
            <a:chOff x="2628604" y="5422839"/>
            <a:chExt cx="2963555" cy="1479605"/>
          </a:xfrm>
        </p:grpSpPr>
        <p:pic>
          <p:nvPicPr>
            <p:cNvPr id="24" name="Picture 10" descr="http://i107.photobucket.com/albums/m286/Jollygood_01/untitl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135" t="44289" r="18670" b="31773"/>
            <a:stretch/>
          </p:blipFill>
          <p:spPr bwMode="auto">
            <a:xfrm flipH="1">
              <a:off x="2628604" y="5511165"/>
              <a:ext cx="120994" cy="8895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689101" y="5422839"/>
              <a:ext cx="2903058" cy="1479605"/>
              <a:chOff x="-1035297" y="4915684"/>
              <a:chExt cx="2903058" cy="1479605"/>
            </a:xfrm>
          </p:grpSpPr>
          <p:grpSp>
            <p:nvGrpSpPr>
              <p:cNvPr id="6" name="Group 5"/>
              <p:cNvGrpSpPr/>
              <p:nvPr/>
            </p:nvGrpSpPr>
            <p:grpSpPr>
              <a:xfrm>
                <a:off x="118564" y="4915684"/>
                <a:ext cx="1749197" cy="1479605"/>
                <a:chOff x="118564" y="4915684"/>
                <a:chExt cx="1749197" cy="1479605"/>
              </a:xfrm>
            </p:grpSpPr>
            <p:pic>
              <p:nvPicPr>
                <p:cNvPr id="1034" name="Picture 10" descr="http://i107.photobucket.com/albums/m286/Jollygood_01/untitled.jpg"/>
                <p:cNvPicPr>
                  <a:picLocks noChangeAspect="1" noChangeArrowheads="1"/>
                </p:cNvPicPr>
                <p:nvPr/>
              </p:nvPicPr>
              <p:blipFill rotWithShape="1">
                <a:blip r:embed="rId6">
                  <a:extLst>
                    <a:ext uri="{28A0092B-C50C-407E-A947-70E740481C1C}">
                      <a14:useLocalDpi xmlns:a14="http://schemas.microsoft.com/office/drawing/2010/main" val="0"/>
                    </a:ext>
                  </a:extLst>
                </a:blip>
                <a:srcRect l="70135" t="44289" r="18670" b="31773"/>
                <a:stretch/>
              </p:blipFill>
              <p:spPr bwMode="auto">
                <a:xfrm>
                  <a:off x="681996" y="4915684"/>
                  <a:ext cx="846668" cy="6224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564" y="5748958"/>
                  <a:ext cx="1749197" cy="646331"/>
                </a:xfrm>
                <a:prstGeom prst="rect">
                  <a:avLst/>
                </a:prstGeom>
              </p:spPr>
              <p:txBody>
                <a:bodyPr wrap="none">
                  <a:spAutoFit/>
                </a:bodyPr>
                <a:lstStyle/>
                <a:p>
                  <a:r>
                    <a:rPr lang="da-DK" sz="1800" dirty="0"/>
                    <a:t>embedded SIM</a:t>
                  </a:r>
                </a:p>
                <a:p>
                  <a:r>
                    <a:rPr lang="da-DK" sz="1800" dirty="0"/>
                    <a:t>(eUICC-ID)</a:t>
                  </a:r>
                </a:p>
              </p:txBody>
            </p:sp>
          </p:grpSp>
          <p:cxnSp>
            <p:nvCxnSpPr>
              <p:cNvPr id="19" name="Straight Connector 18"/>
              <p:cNvCxnSpPr>
                <a:stCxn id="24" idx="0"/>
              </p:cNvCxnSpPr>
              <p:nvPr/>
            </p:nvCxnSpPr>
            <p:spPr bwMode="auto">
              <a:xfrm flipV="1">
                <a:off x="-1035297" y="4961558"/>
                <a:ext cx="1823078" cy="424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4" idx="2"/>
              </p:cNvCxnSpPr>
              <p:nvPr/>
            </p:nvCxnSpPr>
            <p:spPr bwMode="auto">
              <a:xfrm>
                <a:off x="-1035297" y="5092966"/>
                <a:ext cx="1823078" cy="3973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9" name="AutoShape 14" descr="Image result for outline map of f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AutoShape 16" descr="Image result for outline map of f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1" name="AutoShape 18" descr="Image result for outline map of f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24" name="AutoShape 22" descr="Image result for outline map of irela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25" name="AutoShape 24" descr="data:image/png;base64,iVBORw0KGgoAAAANSUhEUgAAAMUAAAEACAMAAAA0tEJxAAAAhFBMVEX///9YWFj7+/v19fX5+fleXl7l5eVkZGTJycn29vZtbW3s7OxcXFxUVFTa2trw8PAAAACXl5dOTk6ioqLQ0NBoaGi/v7+xsbF+fn7Ozs6RkZF3d3dLS0urq6u4uLjY2NiHh4d6enpFRUU/Pz83NzeUlJQqKioyMjIbGxsTExMlJSUVFRV1CTjjAAAQZ0lEQVR4nNVdiXqrqhZGjUhwiuKAOBFN2r33ef/3u2LSNG0mo4Le/zun2W2MAVmseS0AWAo0x1a1XezrZ4IZ1KCKLXvpcUxE9ucIANSCpccxDfaHIV4oXHogk4AY9rsXWCw9kNHYAHBkMaG4+3fiOksP510YWkdAMDmYYQr+WajpyanCjCw9sHdgFCUDIA+gWA2Ikuj0ZwhTJ7q5eKP3i7Yq2AFITBduOyJKkztvH4ufI9bdPAwwDs3cUzTCIeANckD3wDEE4d0nTH6uxkdHbJEgON9MQG05WqyrGOYjZFpH9J7W8r3NcwCCCO7vXAVT6/JvneRWWH+/R03mC9Eif6yP4QKagISUSAMW90EIyC1BbV1eXRYoaZBh3LlRfLt1lEHHIMtT4HJCrY8DABoS//2E3dggct2OeiBMHkpzY0HJQiywTSjc5indN1b3OBkDh1+XhB3BUMMrwj3n6b1l6KGrlyuG4CwaIZ1c6IA+3arbrFraPW/g2qS6ujJye2Fhvty85R3WJhnNUcMha9npN1js+tf42HEdo7mmDbLvH74Rv7wlfbhKslAdhdT6bM9fbLOyf8X9WHM9vzx478yayO+9cotcuTUS9j/hr+/1HC5eAoi/ZrFpttcfeAqsWpD79zfi5k9vFJk+/vrLZQnM1zelytWRT//hW3aDQP71tnt+jQYYSyQNuFLTEDWP3xL6R3be9RnXa09QV/F41hdsaQ3d15fNBr15qC2gfSKUo/Msd7lFmIPTZigTHUB4c6Eyy4fvZZ9JYePia9S9feGjwTxUoS7VPh0U4+EA8rkPIx/7yXcBCX72thtr4w2GSJlNSMkzjsgCOuHeRvtaOM6DbfvsXVebJoH5cdLHh6PkTwaaTn2YWI0Bm6Qfj1nUdPhKmO22qeQKWCXeBF32szKe7ru5wEyPS3UhIy7z7l/w89yV+kWavvHkW0wBD6RKJ75JaSh3d9TbCD3Ro+ZAENkakOhKKPfu/k+gOTupQQm9QWWF5dFU+XEa/mh1byAI9gKJJOUNsJ/nQVW9vmY0klaR10jSLMg+rcrd7u9OzTQcGVSLmspHVfaJd8FOwu1/w3dlLIV3Nuv9TIWXYpNbMpggdJW6WLT69TUjkKRSbvsA6Kym+WjOZ4dcqjJaJZxdhNRJmJPcen35UKiNVWEOQIGyoN/eyYzaszJR1yHrFE0zu/w6Y3yJBLoykqoZYFe7EM8YDmB5kV3/bsexDrKKy1DQXXLtWkvmVZ/bGnViI/jPw3nltTAEDskolyDH4c+t0M7K4+sgdUxWJ38gCl0AQycBm92nRG3EODnvjEYGMevMdM9KMx3uRR4B1z0RU5m9uHAMkGmdJ1E99ddOhgbK3s+IZBiWyZ/zCm8l81+SAHiAkmZxgWT7Hmzi7v/WB5BL/JKUSbx5D5Ew5vHucUncffIjcL6QUd3XwNcB/9FfocApLGhJqIMzqoQ/oFefKhJMnU4D6RQFCWEyL0jLtElUTALSfhYSBIbh5ClK1OiGJeqDruX8lp8tnTV9w9X7PYHmNzQtVeHDE0EJipo7LOOxXK6f+QdMYKeeA/15N7eeHKDCBMWty3GagxbOq65ZpdL0/Y2IthY+zF8JPT0bLty5pSoSfQ2/Ac299NwrkJCYFh84EVIangRu8QovtY9TFNArWOzSuuKBUOY37KH1Fro5ZZrqNOpn6lpedKPJrFM+HDSARyo7crHL3Lp0HzC2JALJLlScLUqe+CeimAh5CBH+Idx9kNSCFM8+d68sy+rnsycfcjyoj1A/IaiYbb0i8YzGCtw7FMIPfVpN7dRRnToiSnhmsN3sMkeN1EPHQHyn+9gblQpms0VuHoF9ezfW0avC5mnbew2Lc7MKNMv7i80gthySyma5UUvqmmH78zE3sYXXVUuBwx55ejyxjjX/+rXbN3oagXzLLJHlC6OkkRuIIfueQlD45GF5RQCCT+LU+cOYE67vpAhR0ms0tUVcyVt8kBkZ4ejYOtR8qJ2KshCjvclIQ6Yed+9ATzK3HaQ4+aFwItInAqxyS8DuMKOqVaMMDgk0wCD9gLr7VAzTSGFi6w2GpB0QKjZE/tQM3Gpy/X7PwQcEieNKLIP2/MpCfUXHN+jrWUT7Pgr7ImGUKa/ouMIAHmXpmlgL26x9tdrEYHgDMnJLChsdUFYh012wtOwHKsquBNzzBPAzIlZ1G6jUm1Ke5/BNpJV9SevO2uHOAqNp5gxfTgRsTEK1XsGm+RsyVSfwmequHtgG8L9OBX2XN6oMYr+G3ZZ+kzZv6/1rmYV+3sxOrSfv50QlzTr6KoRxTHv1bNxj1dexvV2wsZOWoLF5XbKiG2/hXPOKRubgb3xy4DMOZyQmKs9FzqsVrMa0IdgUZFhJkcBzTFuLqhN6qYp0zBeYlonNhLpiM1KXte0t2JajmmQEO90c0sZDJAkoeeYzkY1wQvBR/wxifIkyWkt2FuFaPvohGtflJrG6aN092HNwme3gkl9ZmCN05y3ptukxR6usulVfrP8TcJY4aq2sIvkBigle04QTmMacUbxE5PEK6Wi7k1hmCREvAYSLGxpkrDcmr1bUR4uMlXxrMVh73PPQD8J4eSkBY0up7FWthT/SRT+kWYpCjLSV9NW4N3uMrVNZhwPkC3SkUr0uB6f/uPHOQxjCa7ICm/sKKHy36IVbuYXoqtZC5Di8d73fMVmbrC6QhMI3TDWYbIjCFMY3YAxtTmMnwd8Km2uJhP0GHuTlhLv/yJoUj98YlsW8QUpbfr0NPDR+wdfUDfYX6sHa1L0OuGsBG0ztm3a9GyN+IyD2RjxZLdDgcgLI0GZVlsUV9kO953YIyV+ZjTamgA0VYxwR/5yAWa9uMtuhRkanAxbIFdNgfEcPS6Zy3cH+nQAlFOahA4LExn9lDWgMmKXhN3SjoIn7SlpUiA95K9GqmigN3uua6JU6wE4p/Go8N9dwYkh66HSo4ONdYVadkjg7Jh3j+3naKgFHOkFiu5d+5oY4ZrW83fd2StEJhSVahngUGAkqVqCV0CH5pzcwDJCG/CA+mq/iCJrk8Pqa+zipVHt/ybzTC5JiUl0mg7t1CHJrytN0fH4bETMqamJX7YaZEiWtcZwUV08BoiQpXZxAQEOlElGflJ+DahDlpmlZjtb9jHmZJL1rCKn2q7sy5FaMdLUUZctwgds8l9vk8QZzdij6RsJl3PUx2NzWNGQlRlhxwWc6G8fvaQh6waG1nZm7N73GaPn9CybVqA5MjWgNYZzPdNehCOZh7ahTb6MmEG1ROrYXqY7se/M0h4iFZmgs57KaJcmJ8TnuMgFzzCJYPApuTeeK9vLn+c0wi5k4xBTMQFEr8OBOn4VyHfYOpusgt8XQ6uFPpQe+bGrwGVO7oI5IxZAA0Q9uAugqlgI0k0wM1iBjcUfnZA7jV2XsLB+AnXg4jkC8uKczm6zTeoun/k+t7+lQTfLMzYTJ2oO1vMzT88naw+z+h/dRTncerCCpc3Ixia+6v9Ud1JMV2iVr3b4wpZTkhMVLk8AcTYFXMAtjWirENjHqO039AldxyfEkqz9wq/DOUpQEBEr7C26n0MMjv3gAn3Znmx/5FN/FI+NItK5WefDFpK6h5IHQzzujCarc84PTUO99lnc/7nRKS8Xfc9exsKPICJzwxMQTBym+CRTzU8q359keY58qYjE2H/3R0xnhGf9N//wUfdEYCQj87jwoE/7oc1xJL/PtquDnqr+M971Ez7UZcx4t8xL6yFLa6JCI5oMu7fRhR3M8PbbKo0Zis+jIrGzaWG1a4SgRmwWCxWYXE3G7NyHgvD9ViLmSTzO8hxG72zOFUPOO34keHhSdXTEFxrFYxHX+/izqImHWnlqiZSvTYtNCtclyHLMyxYp6t/7GiIbfPu+Wwu7XYS90pU2QC8ryoVcv5VnjUwjAXklmsD1J2SHr8M5OdOiZq8gZnHqqbyT3sN6haKcoOXaT4z+zDWU8pgWA1hADA9MsgCiw1pG6+arN7CPsTdPSmLeCqItAPU6dRQs3MfmFsR5iGj7rPq0a47MF/fTFsRIKMSX0soIufQIbA0w45NoebSHOixDHE/qhGUs3WzrDBNvofcFtBCc5uV2JMjuuVLsk/YaomnWogaB6rwYm4pogooiIRbBXsreBeJ7DlfKq7TiBsETSU45sY1m8Umtf8weOoeHHIGvCp4EI8EIG+nNf4LaE5UFpLM88r//md8urcpjfq4x7xwwyNWqII8Vpmfk0dvNU6d4ozifpxtZvGmBDJDBPz8Lxa9A2Ip0GoloX9Ky8EsHctLyh5NeMKvDGNgSaG7kodvEwarPq0n4hyUAG2MscFqfcz31A3ViY/eHcGB1LlFWHfkEw2YU5ednLqg6AtpYeIC0UDsAvjmSlqOgr9D7ZSzVin536LC0Lu+8GQEpgwvxiEpRnOjJec8ov6XaRLNutDl3TchQejw7sNBBZJgeQ7fAov9N+0wk6CluNEk8kSBY5NS0x+YrGqvziNOeleQzCuj6MdBN0G6d20/xvR4XYdU/9ZZw2+nvUclNukKVk3DEtS9NENmJdep4N2GGkB7B2NZKeP/tFQrAqEyRZWgRh4kndj/VnIJVr2bZNLOlmPeGpzIwuO3RaucvQI4RyI9jSExYI5ZYruy9cGR8kpo/4tptuDQWeWSLRBPPCo5rufBLDU14RqtLEfXk1WnMViL6EnUtLpNz8UeOWjSxHZg9i+f2Nt0J3llwq58tuquu1mpXjG4t6Xuh/JC9Gn1wN5RqVnia3c6VdSq8drfZaIFlSJPLry8LnQY7o3VWCTW4D3Ubk29LUX3sxpuIfEhpmxe+8tU1ZuHtXwQ1t6GoOJ/BwkqModvfy23si1AjL6/YwHII/CHk/GaqycG+fnJ9LperwDE30mjZ+Mtt6HyLKj+ko9VO0ginPe+GoyNuVJjaurpPBNrBNi2wTjQ6KQQvgszZgc0XtzLwPIbovGdDQiXObQ8An1LXvUxfVYFPmGs5Udj7hu5MHLqLWaVP6U8xWCqOEu9aIwwmngrgEIKsP9Psg0qwJQVZPmYp8B2F4EuH7ndfo35zl/QpYfckqar9nSIaWQH4t6izrXcJAi3dEt296QpnHQH+LvLJ/y2fzkF8ZOUUCgk9nkKbVDz45rCHg/0NM+EF/hDTIhzxdf5eA9MCWTnBLMbZM/qUd+gHGWt2PiQx7vJbmrCB95B86iag6IibZa2grtrtXpQMruz0NrCG4ptM+U7BhBIH6vMkZRmig+HWXpiUBHzJKgI2um1XU1iA1yCgpxsufYCfADnlHOQUxv+PeGre9fMCR2SkzNr7LV5DzWTefEdG+D5fWTZE8yHIcvp5Fb/L6yxRm/ETd/NyapgcC7CT5U4fbJqm9bt6m4pZ9g7GvqrZjs/fa/jMTAnjK2GmqgMUVWkFPpnvwQmKVgkjOk8DFFc23204uJIHT/VmwYEirNTDYO8gK6gMjupwj4V43sUhwH8lkgbmeZLCH4DHro/lpELjMv0Qs9zQ8KVVSWpTODQ2J85YhpPs6uqrjSFZ9AM4vZELr0AgsDmea71RbkFEWrfiwkhvAnX/qL7+9aBVFcrSM+mPC4cfqEZYf5c/6C3/YcUWrAuN+9f9CO/8DYKHXVLvlaTwAAAAASUVORK5CYII="/>
          <p:cNvSpPr>
            <a:spLocks noChangeAspect="1" noChangeArrowheads="1"/>
          </p:cNvSpPr>
          <p:nvPr/>
        </p:nvSpPr>
        <p:spPr bwMode="auto">
          <a:xfrm>
            <a:off x="155575" y="-1874838"/>
            <a:ext cx="3000375"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nvGrpSpPr>
          <p:cNvPr id="1053" name="Group 1052"/>
          <p:cNvGrpSpPr/>
          <p:nvPr/>
        </p:nvGrpSpPr>
        <p:grpSpPr>
          <a:xfrm>
            <a:off x="5517368" y="5132834"/>
            <a:ext cx="3626632" cy="1769610"/>
            <a:chOff x="5517368" y="5132834"/>
            <a:chExt cx="3626632" cy="1769610"/>
          </a:xfrm>
        </p:grpSpPr>
        <p:pic>
          <p:nvPicPr>
            <p:cNvPr id="1054" name="Picture 30" descr="https://encrypted-tbn0.gstatic.com/images?q=tbn:ANd9GcQizmA1Ztlib52GeAIxgnwux78hPXXwLtxKUXxCoMLh1KAHLlt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700" y="5132834"/>
              <a:ext cx="1058519" cy="1063812"/>
            </a:xfrm>
            <a:prstGeom prst="rect">
              <a:avLst/>
            </a:prstGeom>
            <a:noFill/>
            <a:extLst>
              <a:ext uri="{909E8E84-426E-40DD-AFC4-6F175D3DCCD1}">
                <a14:hiddenFill xmlns:a14="http://schemas.microsoft.com/office/drawing/2010/main">
                  <a:solidFill>
                    <a:srgbClr val="FFFFFF"/>
                  </a:solidFill>
                </a14:hiddenFill>
              </a:ext>
            </a:extLst>
          </p:spPr>
        </p:pic>
        <p:sp>
          <p:nvSpPr>
            <p:cNvPr id="61" name="Right Arrow 60"/>
            <p:cNvSpPr/>
            <p:nvPr/>
          </p:nvSpPr>
          <p:spPr bwMode="auto">
            <a:xfrm>
              <a:off x="5517368" y="5626900"/>
              <a:ext cx="1455999" cy="17188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sp>
          <p:nvSpPr>
            <p:cNvPr id="62" name="Rectangle 61"/>
            <p:cNvSpPr/>
            <p:nvPr/>
          </p:nvSpPr>
          <p:spPr>
            <a:xfrm>
              <a:off x="6112401" y="6256113"/>
              <a:ext cx="3031599" cy="646331"/>
            </a:xfrm>
            <a:prstGeom prst="rect">
              <a:avLst/>
            </a:prstGeom>
          </p:spPr>
          <p:txBody>
            <a:bodyPr wrap="none">
              <a:spAutoFit/>
            </a:bodyPr>
            <a:lstStyle/>
            <a:p>
              <a:pPr algn="ctr"/>
              <a:r>
                <a:rPr lang="da-DK" sz="1800" dirty="0"/>
                <a:t>Generic Provisioning Profile</a:t>
              </a:r>
            </a:p>
            <a:p>
              <a:pPr algn="ctr"/>
              <a:r>
                <a:rPr lang="da-DK" sz="1800" dirty="0"/>
                <a:t>With IMSI number</a:t>
              </a:r>
            </a:p>
          </p:txBody>
        </p:sp>
      </p:grpSp>
      <p:grpSp>
        <p:nvGrpSpPr>
          <p:cNvPr id="4" name="Group 3"/>
          <p:cNvGrpSpPr/>
          <p:nvPr/>
        </p:nvGrpSpPr>
        <p:grpSpPr>
          <a:xfrm>
            <a:off x="3427774" y="2508341"/>
            <a:ext cx="5280391" cy="2619022"/>
            <a:chOff x="3427774" y="2508341"/>
            <a:chExt cx="5280391" cy="2619022"/>
          </a:xfrm>
        </p:grpSpPr>
        <p:grpSp>
          <p:nvGrpSpPr>
            <p:cNvPr id="1055" name="Group 1054"/>
            <p:cNvGrpSpPr/>
            <p:nvPr/>
          </p:nvGrpSpPr>
          <p:grpSpPr>
            <a:xfrm>
              <a:off x="4276756" y="2508341"/>
              <a:ext cx="4431409" cy="2619022"/>
              <a:chOff x="4276756" y="2508341"/>
              <a:chExt cx="4431409" cy="2619022"/>
            </a:xfrm>
          </p:grpSpPr>
          <p:pic>
            <p:nvPicPr>
              <p:cNvPr id="1036" name="Picture 12" descr="Italy M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993" y="2582080"/>
                <a:ext cx="1109448" cy="12551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polyvore.com/cgi/img-thing?.out=jpg&amp;size=l&amp;tid=138095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2150" y="2508341"/>
                <a:ext cx="943100" cy="9431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irish-tv.com/irishgreats/images/ireland_outline_map2.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9141" y="4084401"/>
                <a:ext cx="801300" cy="104296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worldatlas.com/webimage/countrys/oceania/auoutl.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6729" y="3510384"/>
                <a:ext cx="1591436" cy="1449976"/>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Arrow Connector 1028"/>
              <p:cNvCxnSpPr>
                <a:stCxn id="1028" idx="3"/>
              </p:cNvCxnSpPr>
              <p:nvPr/>
            </p:nvCxnSpPr>
            <p:spPr bwMode="auto">
              <a:xfrm flipV="1">
                <a:off x="4276756" y="3136307"/>
                <a:ext cx="1688961" cy="7863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a:stCxn id="1028" idx="3"/>
              </p:cNvCxnSpPr>
              <p:nvPr/>
            </p:nvCxnSpPr>
            <p:spPr bwMode="auto">
              <a:xfrm flipV="1">
                <a:off x="4276756" y="2979891"/>
                <a:ext cx="2966944" cy="9427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4276756" y="3922644"/>
                <a:ext cx="1843035" cy="61517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4276756" y="3922644"/>
                <a:ext cx="3807565" cy="1617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TextBox 2"/>
            <p:cNvSpPr txBox="1"/>
            <p:nvPr/>
          </p:nvSpPr>
          <p:spPr>
            <a:xfrm>
              <a:off x="3427774" y="2582080"/>
              <a:ext cx="1693462" cy="769441"/>
            </a:xfrm>
            <a:prstGeom prst="rect">
              <a:avLst/>
            </a:prstGeom>
            <a:noFill/>
          </p:spPr>
          <p:txBody>
            <a:bodyPr wrap="square" rtlCol="0">
              <a:spAutoFit/>
            </a:bodyPr>
            <a:lstStyle/>
            <a:p>
              <a:r>
                <a:rPr lang="da-DK" dirty="0"/>
                <a:t>Economies of Scale</a:t>
              </a:r>
            </a:p>
          </p:txBody>
        </p:sp>
      </p:grpSp>
    </p:spTree>
    <p:extLst>
      <p:ext uri="{BB962C8B-B14F-4D97-AF65-F5344CB8AC3E}">
        <p14:creationId xmlns:p14="http://schemas.microsoft.com/office/powerpoint/2010/main" val="7235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What deployment will look like – cont’d</a:t>
            </a:r>
          </a:p>
        </p:txBody>
      </p:sp>
      <p:sp>
        <p:nvSpPr>
          <p:cNvPr id="29" name="AutoShape 14" descr="Image result for outline map of f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AutoShape 16" descr="Image result for outline map of fr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1" name="AutoShape 18" descr="Image result for outline map of fran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24" name="AutoShape 22" descr="Image result for outline map of irela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25" name="AutoShape 24" descr="data:image/png;base64,iVBORw0KGgoAAAANSUhEUgAAAMUAAAEACAMAAAA0tEJxAAAAhFBMVEX///9YWFj7+/v19fX5+fleXl7l5eVkZGTJycn29vZtbW3s7OxcXFxUVFTa2trw8PAAAACXl5dOTk6ioqLQ0NBoaGi/v7+xsbF+fn7Ozs6RkZF3d3dLS0urq6u4uLjY2NiHh4d6enpFRUU/Pz83NzeUlJQqKioyMjIbGxsTExMlJSUVFRV1CTjjAAAQZ0lEQVR4nNVdiXqrqhZGjUhwiuKAOBFN2r33ef/3u2LSNG0mo4Le/zun2W2MAVmseS0AWAo0x1a1XezrZ4IZ1KCKLXvpcUxE9ucIANSCpccxDfaHIV4oXHogk4AY9rsXWCw9kNHYAHBkMaG4+3fiOksP510YWkdAMDmYYQr+WajpyanCjCw9sHdgFCUDIA+gWA2Ikuj0ZwhTJ7q5eKP3i7Yq2AFITBduOyJKkztvH4ufI9bdPAwwDs3cUzTCIeANckD3wDEE4d0nTH6uxkdHbJEgON9MQG05WqyrGOYjZFpH9J7W8r3NcwCCCO7vXAVT6/JvneRWWH+/R03mC9Eif6yP4QKagISUSAMW90EIyC1BbV1eXRYoaZBh3LlRfLt1lEHHIMtT4HJCrY8DABoS//2E3dggct2OeiBMHkpzY0HJQiywTSjc5indN1b3OBkDh1+XhB3BUMMrwj3n6b1l6KGrlyuG4CwaIZ1c6IA+3arbrFraPW/g2qS6ujJye2Fhvty85R3WJhnNUcMha9npN1js+tf42HEdo7mmDbLvH74Rv7wlfbhKslAdhdT6bM9fbLOyf8X9WHM9vzx478yayO+9cotcuTUS9j/hr+/1HC5eAoi/ZrFpttcfeAqsWpD79zfi5k9vFJk+/vrLZQnM1zelytWRT//hW3aDQP71tnt+jQYYSyQNuFLTEDWP3xL6R3be9RnXa09QV/F41hdsaQ3d15fNBr15qC2gfSKUo/Msd7lFmIPTZigTHUB4c6Eyy4fvZZ9JYePia9S9feGjwTxUoS7VPh0U4+EA8rkPIx/7yXcBCX72thtr4w2GSJlNSMkzjsgCOuHeRvtaOM6DbfvsXVebJoH5cdLHh6PkTwaaTn2YWI0Bm6Qfj1nUdPhKmO22qeQKWCXeBF32szKe7ru5wEyPS3UhIy7z7l/w89yV+kWavvHkW0wBD6RKJ75JaSh3d9TbCD3Ro+ZAENkakOhKKPfu/k+gOTupQQm9QWWF5dFU+XEa/mh1byAI9gKJJOUNsJ/nQVW9vmY0klaR10jSLMg+rcrd7u9OzTQcGVSLmspHVfaJd8FOwu1/w3dlLIV3Nuv9TIWXYpNbMpggdJW6WLT69TUjkKRSbvsA6Kym+WjOZ4dcqjJaJZxdhNRJmJPcen35UKiNVWEOQIGyoN/eyYzaszJR1yHrFE0zu/w6Y3yJBLoykqoZYFe7EM8YDmB5kV3/bsexDrKKy1DQXXLtWkvmVZ/bGnViI/jPw3nltTAEDskolyDH4c+t0M7K4+sgdUxWJ38gCl0AQycBm92nRG3EODnvjEYGMevMdM9KMx3uRR4B1z0RU5m9uHAMkGmdJ1E99ddOhgbK3s+IZBiWyZ/zCm8l81+SAHiAkmZxgWT7Hmzi7v/WB5BL/JKUSbx5D5Ew5vHucUncffIjcL6QUd3XwNcB/9FfocApLGhJqIMzqoQ/oFefKhJMnU4D6RQFCWEyL0jLtElUTALSfhYSBIbh5ClK1OiGJeqDruX8lp8tnTV9w9X7PYHmNzQtVeHDE0EJipo7LOOxXK6f+QdMYKeeA/15N7eeHKDCBMWty3GagxbOq65ZpdL0/Y2IthY+zF8JPT0bLty5pSoSfQ2/Ac299NwrkJCYFh84EVIangRu8QovtY9TFNArWOzSuuKBUOY37KH1Fro5ZZrqNOpn6lpedKPJrFM+HDSARyo7crHL3Lp0HzC2JALJLlScLUqe+CeimAh5CBH+Idx9kNSCFM8+d68sy+rnsycfcjyoj1A/IaiYbb0i8YzGCtw7FMIPfVpN7dRRnToiSnhmsN3sMkeN1EPHQHyn+9gblQpms0VuHoF9ezfW0avC5mnbew2Lc7MKNMv7i80gthySyma5UUvqmmH78zE3sYXXVUuBwx55ejyxjjX/+rXbN3oagXzLLJHlC6OkkRuIIfueQlD45GF5RQCCT+LU+cOYE67vpAhR0ms0tUVcyVt8kBkZ4ejYOtR8qJ2KshCjvclIQ6Yed+9ATzK3HaQ4+aFwItInAqxyS8DuMKOqVaMMDgk0wCD9gLr7VAzTSGFi6w2GpB0QKjZE/tQM3Gpy/X7PwQcEieNKLIP2/MpCfUXHN+jrWUT7Pgr7ImGUKa/ouMIAHmXpmlgL26x9tdrEYHgDMnJLChsdUFYh012wtOwHKsquBNzzBPAzIlZ1G6jUm1Ke5/BNpJV9SevO2uHOAqNp5gxfTgRsTEK1XsGm+RsyVSfwmequHtgG8L9OBX2XN6oMYr+G3ZZ+kzZv6/1rmYV+3sxOrSfv50QlzTr6KoRxTHv1bNxj1dexvV2wsZOWoLF5XbKiG2/hXPOKRubgb3xy4DMOZyQmKs9FzqsVrMa0IdgUZFhJkcBzTFuLqhN6qYp0zBeYlonNhLpiM1KXte0t2JajmmQEO90c0sZDJAkoeeYzkY1wQvBR/wxifIkyWkt2FuFaPvohGtflJrG6aN092HNwme3gkl9ZmCN05y3ptukxR6usulVfrP8TcJY4aq2sIvkBigle04QTmMacUbxE5PEK6Wi7k1hmCREvAYSLGxpkrDcmr1bUR4uMlXxrMVh73PPQD8J4eSkBY0up7FWthT/SRT+kWYpCjLSV9NW4N3uMrVNZhwPkC3SkUr0uB6f/uPHOQxjCa7ICm/sKKHy36IVbuYXoqtZC5Di8d73fMVmbrC6QhMI3TDWYbIjCFMY3YAxtTmMnwd8Km2uJhP0GHuTlhLv/yJoUj98YlsW8QUpbfr0NPDR+wdfUDfYX6sHa1L0OuGsBG0ztm3a9GyN+IyD2RjxZLdDgcgLI0GZVlsUV9kO953YIyV+ZjTamgA0VYxwR/5yAWa9uMtuhRkanAxbIFdNgfEcPS6Zy3cH+nQAlFOahA4LExn9lDWgMmKXhN3SjoIn7SlpUiA95K9GqmigN3uua6JU6wE4p/Go8N9dwYkh66HSo4ONdYVadkjg7Jh3j+3naKgFHOkFiu5d+5oY4ZrW83fd2StEJhSVahngUGAkqVqCV0CH5pzcwDJCG/CA+mq/iCJrk8Pqa+zipVHt/ybzTC5JiUl0mg7t1CHJrytN0fH4bETMqamJX7YaZEiWtcZwUV08BoiQpXZxAQEOlElGflJ+DahDlpmlZjtb9jHmZJL1rCKn2q7sy5FaMdLUUZctwgds8l9vk8QZzdij6RsJl3PUx2NzWNGQlRlhxwWc6G8fvaQh6waG1nZm7N73GaPn9CybVqA5MjWgNYZzPdNehCOZh7ahTb6MmEG1ROrYXqY7se/M0h4iFZmgs57KaJcmJ8TnuMgFzzCJYPApuTeeK9vLn+c0wi5k4xBTMQFEr8OBOn4VyHfYOpusgt8XQ6uFPpQe+bGrwGVO7oI5IxZAA0Q9uAugqlgI0k0wM1iBjcUfnZA7jV2XsLB+AnXg4jkC8uKczm6zTeoun/k+t7+lQTfLMzYTJ2oO1vMzT88naw+z+h/dRTncerCCpc3Ixia+6v9Ud1JMV2iVr3b4wpZTkhMVLk8AcTYFXMAtjWirENjHqO039AldxyfEkqz9wq/DOUpQEBEr7C26n0MMjv3gAn3Znmx/5FN/FI+NItK5WefDFpK6h5IHQzzujCarc84PTUO99lnc/7nRKS8Xfc9exsKPICJzwxMQTBym+CRTzU8q359keY58qYjE2H/3R0xnhGf9N//wUfdEYCQj87jwoE/7oc1xJL/PtquDnqr+M971Ez7UZcx4t8xL6yFLa6JCI5oMu7fRhR3M8PbbKo0Zis+jIrGzaWG1a4SgRmwWCxWYXE3G7NyHgvD9ViLmSTzO8hxG72zOFUPOO34keHhSdXTEFxrFYxHX+/izqImHWnlqiZSvTYtNCtclyHLMyxYp6t/7GiIbfPu+Wwu7XYS90pU2QC8ryoVcv5VnjUwjAXklmsD1J2SHr8M5OdOiZq8gZnHqqbyT3sN6haKcoOXaT4z+zDWU8pgWA1hADA9MsgCiw1pG6+arN7CPsTdPSmLeCqItAPU6dRQs3MfmFsR5iGj7rPq0a47MF/fTFsRIKMSX0soIufQIbA0w45NoebSHOixDHE/qhGUs3WzrDBNvofcFtBCc5uV2JMjuuVLsk/YaomnWogaB6rwYm4pogooiIRbBXsreBeJ7DlfKq7TiBsETSU45sY1m8Umtf8weOoeHHIGvCp4EI8EIG+nNf4LaE5UFpLM88r//md8urcpjfq4x7xwwyNWqII8Vpmfk0dvNU6d4ozifpxtZvGmBDJDBPz8Lxa9A2Ip0GoloX9Ky8EsHctLyh5NeMKvDGNgSaG7kodvEwarPq0n4hyUAG2MscFqfcz31A3ViY/eHcGB1LlFWHfkEw2YU5ednLqg6AtpYeIC0UDsAvjmSlqOgr9D7ZSzVin536LC0Lu+8GQEpgwvxiEpRnOjJec8ov6XaRLNutDl3TchQejw7sNBBZJgeQ7fAov9N+0wk6CluNEk8kSBY5NS0x+YrGqvziNOeleQzCuj6MdBN0G6d20/xvR4XYdU/9ZZw2+nvUclNukKVk3DEtS9NENmJdep4N2GGkB7B2NZKeP/tFQrAqEyRZWgRh4kndj/VnIJVr2bZNLOlmPeGpzIwuO3RaucvQI4RyI9jSExYI5ZYruy9cGR8kpo/4tptuDQWeWSLRBPPCo5rufBLDU14RqtLEfXk1WnMViL6EnUtLpNz8UeOWjSxHZg9i+f2Nt0J3llwq58tuquu1mpXjG4t6Xuh/JC9Gn1wN5RqVnia3c6VdSq8drfZaIFlSJPLry8LnQY7o3VWCTW4D3Ubk29LUX3sxpuIfEhpmxe+8tU1ZuHtXwQ1t6GoOJ/BwkqModvfy23si1AjL6/YwHII/CHk/GaqycG+fnJ9LperwDE30mjZ+Mtt6HyLKj+ko9VO0ginPe+GoyNuVJjaurpPBNrBNi2wTjQ6KQQvgszZgc0XtzLwPIbovGdDQiXObQ8An1LXvUxfVYFPmGs5Udj7hu5MHLqLWaVP6U8xWCqOEu9aIwwmngrgEIKsP9Psg0qwJQVZPmYp8B2F4EuH7ndfo35zl/QpYfckqar9nSIaWQH4t6izrXcJAi3dEt296QpnHQH+LvLJ/y2fzkF8ZOUUCgk9nkKbVDz45rCHg/0NM+EF/hDTIhzxdf5eA9MCWTnBLMbZM/qUd+gHGWt2PiQx7vJbmrCB95B86iag6IibZa2grtrtXpQMruz0NrCG4ptM+U7BhBIH6vMkZRmig+HWXpiUBHzJKgI2um1XU1iA1yCgpxsufYCfADnlHOQUxv+PeGre9fMCR2SkzNr7LV5DzWTefEdG+D5fWTZE8yHIcvp5Fb/L6yxRm/ETd/NyapgcC7CT5U4fbJqm9bt6m4pZ9g7GvqrZjs/fa/jMTAnjK2GmqgMUVWkFPpnvwQmKVgkjOk8DFFc23204uJIHT/VmwYEirNTDYO8gK6gMjupwj4V43sUhwH8lkgbmeZLCH4DHro/lpELjMv0Qs9zQ8KVVSWpTODQ2J85YhpPs6uqrjSFZ9AM4vZELr0AgsDmea71RbkFEWrfiwkhvAnX/qL7+9aBVFcrSM+mPC4cfqEZYf5c/6C3/YcUWrAuN+9f9CO/8DYKHXVLvlaTwAAAAASUVORK5CYII="/>
          <p:cNvSpPr>
            <a:spLocks noChangeAspect="1" noChangeArrowheads="1"/>
          </p:cNvSpPr>
          <p:nvPr/>
        </p:nvSpPr>
        <p:spPr bwMode="auto">
          <a:xfrm>
            <a:off x="155575" y="-1874838"/>
            <a:ext cx="3000375"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nvGrpSpPr>
          <p:cNvPr id="4" name="Group 3"/>
          <p:cNvGrpSpPr/>
          <p:nvPr/>
        </p:nvGrpSpPr>
        <p:grpSpPr>
          <a:xfrm>
            <a:off x="119639" y="2191253"/>
            <a:ext cx="2615130" cy="2615130"/>
            <a:chOff x="119639" y="2191253"/>
            <a:chExt cx="2615130" cy="2615130"/>
          </a:xfrm>
        </p:grpSpPr>
        <p:pic>
          <p:nvPicPr>
            <p:cNvPr id="1044" name="Picture 20" descr="http://www.polyvore.com/cgi/img-thing?.out=jpg&amp;size=l&amp;tid=138095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39" y="2191253"/>
              <a:ext cx="2615130" cy="26151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orldartsme.com/images/car-lot-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77" y="2784931"/>
              <a:ext cx="1307054" cy="878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368538" y="3233291"/>
            <a:ext cx="1822485" cy="430152"/>
            <a:chOff x="2368538" y="3233291"/>
            <a:chExt cx="1822485" cy="430152"/>
          </a:xfrm>
        </p:grpSpPr>
        <p:pic>
          <p:nvPicPr>
            <p:cNvPr id="1028" name="Picture 4" descr="https://encrypted-tbn3.gstatic.com/images?q=tbn:ANd9GcQ8mYL77mRl424VlyW5fW6vVT4MB-M7HIe6g2mYgW22jViDzzJH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581" y="3233291"/>
              <a:ext cx="1313442" cy="430152"/>
            </a:xfrm>
            <a:prstGeom prst="rect">
              <a:avLst/>
            </a:prstGeom>
            <a:noFill/>
            <a:extLst>
              <a:ext uri="{909E8E84-426E-40DD-AFC4-6F175D3DCCD1}">
                <a14:hiddenFill xmlns:a14="http://schemas.microsoft.com/office/drawing/2010/main">
                  <a:solidFill>
                    <a:srgbClr val="FFFFFF"/>
                  </a:solidFill>
                </a14:hiddenFill>
              </a:ext>
            </a:extLst>
          </p:spPr>
        </p:pic>
        <p:sp>
          <p:nvSpPr>
            <p:cNvPr id="43" name="Right Arrow 42"/>
            <p:cNvSpPr/>
            <p:nvPr/>
          </p:nvSpPr>
          <p:spPr bwMode="auto">
            <a:xfrm>
              <a:off x="2368538" y="3360099"/>
              <a:ext cx="421205" cy="1765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grpSp>
      <p:grpSp>
        <p:nvGrpSpPr>
          <p:cNvPr id="12" name="Group 11"/>
          <p:cNvGrpSpPr/>
          <p:nvPr/>
        </p:nvGrpSpPr>
        <p:grpSpPr>
          <a:xfrm>
            <a:off x="1745984" y="3714869"/>
            <a:ext cx="1967205" cy="2052237"/>
            <a:chOff x="1745984" y="3714869"/>
            <a:chExt cx="1967205" cy="2052237"/>
          </a:xfrm>
        </p:grpSpPr>
        <p:pic>
          <p:nvPicPr>
            <p:cNvPr id="1030" name="Picture 6" descr="http://androidtvbox.eu/wp-content/uploads/2015/12/DBYT-5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85"/>
            <a:stretch/>
          </p:blipFill>
          <p:spPr bwMode="auto">
            <a:xfrm>
              <a:off x="2197596" y="4346685"/>
              <a:ext cx="1184294" cy="94291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745984" y="5397774"/>
              <a:ext cx="1967205" cy="369332"/>
            </a:xfrm>
            <a:prstGeom prst="rect">
              <a:avLst/>
            </a:prstGeom>
          </p:spPr>
          <p:txBody>
            <a:bodyPr wrap="none">
              <a:spAutoFit/>
            </a:bodyPr>
            <a:lstStyle/>
            <a:p>
              <a:r>
                <a:rPr lang="da-DK" sz="1800" dirty="0"/>
                <a:t>In-vehicle system</a:t>
              </a:r>
            </a:p>
          </p:txBody>
        </p:sp>
        <p:sp>
          <p:nvSpPr>
            <p:cNvPr id="17" name="Right Arrow 16"/>
            <p:cNvSpPr/>
            <p:nvPr/>
          </p:nvSpPr>
          <p:spPr bwMode="auto">
            <a:xfrm rot="6746787">
              <a:off x="2680948" y="4018700"/>
              <a:ext cx="763214" cy="15555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grpSp>
      <p:grpSp>
        <p:nvGrpSpPr>
          <p:cNvPr id="11" name="Group 10"/>
          <p:cNvGrpSpPr/>
          <p:nvPr/>
        </p:nvGrpSpPr>
        <p:grpSpPr>
          <a:xfrm>
            <a:off x="3002058" y="4625307"/>
            <a:ext cx="2890742" cy="1756604"/>
            <a:chOff x="3002058" y="4625307"/>
            <a:chExt cx="2890742" cy="1756604"/>
          </a:xfrm>
        </p:grpSpPr>
        <p:grpSp>
          <p:nvGrpSpPr>
            <p:cNvPr id="6" name="Group 5"/>
            <p:cNvGrpSpPr/>
            <p:nvPr/>
          </p:nvGrpSpPr>
          <p:grpSpPr>
            <a:xfrm>
              <a:off x="3713189" y="4625307"/>
              <a:ext cx="2179611" cy="1756604"/>
              <a:chOff x="118564" y="4915684"/>
              <a:chExt cx="2179611" cy="1756604"/>
            </a:xfrm>
          </p:grpSpPr>
          <p:pic>
            <p:nvPicPr>
              <p:cNvPr id="1034" name="Picture 10" descr="http://i107.photobucket.com/albums/m286/Jollygood_01/untitled.jpg"/>
              <p:cNvPicPr>
                <a:picLocks noChangeAspect="1" noChangeArrowheads="1"/>
              </p:cNvPicPr>
              <p:nvPr/>
            </p:nvPicPr>
            <p:blipFill rotWithShape="1">
              <a:blip r:embed="rId6">
                <a:extLst>
                  <a:ext uri="{28A0092B-C50C-407E-A947-70E740481C1C}">
                    <a14:useLocalDpi xmlns:a14="http://schemas.microsoft.com/office/drawing/2010/main" val="0"/>
                  </a:ext>
                </a:extLst>
              </a:blip>
              <a:srcRect l="70135" t="44289" r="18670" b="31773"/>
              <a:stretch/>
            </p:blipFill>
            <p:spPr bwMode="auto">
              <a:xfrm>
                <a:off x="681996" y="4915684"/>
                <a:ext cx="846668" cy="6224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564" y="5748958"/>
                <a:ext cx="2179611" cy="923330"/>
              </a:xfrm>
              <a:prstGeom prst="rect">
                <a:avLst/>
              </a:prstGeom>
            </p:spPr>
            <p:txBody>
              <a:bodyPr wrap="square">
                <a:spAutoFit/>
              </a:bodyPr>
              <a:lstStyle/>
              <a:p>
                <a:pPr algn="ctr"/>
                <a:r>
                  <a:rPr lang="da-DK" sz="1800" dirty="0"/>
                  <a:t>embedded UICC with generic provisioning profile</a:t>
                </a:r>
              </a:p>
            </p:txBody>
          </p:sp>
        </p:grpSp>
        <p:pic>
          <p:nvPicPr>
            <p:cNvPr id="1054" name="Picture 30" descr="https://encrypted-tbn0.gstatic.com/images?q=tbn:ANd9GcQizmA1Ztlib52GeAIxgnwux78hPXXwLtxKUXxCoMLh1KAHLlt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3289" y="4625307"/>
              <a:ext cx="685774" cy="6892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i107.photobucket.com/albums/m286/Jollygood_01/untitl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135" t="44289" r="18670" b="31773"/>
            <a:stretch/>
          </p:blipFill>
          <p:spPr bwMode="auto">
            <a:xfrm flipH="1">
              <a:off x="3002058" y="4641046"/>
              <a:ext cx="120994" cy="8895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bwMode="auto">
            <a:xfrm>
              <a:off x="3048849" y="4712690"/>
              <a:ext cx="1252218" cy="5350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3125311" y="4625307"/>
              <a:ext cx="1175756" cy="2122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4305277" y="2492543"/>
            <a:ext cx="3608664" cy="1281494"/>
            <a:chOff x="4305277" y="2492543"/>
            <a:chExt cx="3608664" cy="1281494"/>
          </a:xfrm>
        </p:grpSpPr>
        <p:pic>
          <p:nvPicPr>
            <p:cNvPr id="2052" name="Picture 4" descr="http://thumbs.dreamstime.com/z/option-b-2858292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8435" b="24300"/>
            <a:stretch/>
          </p:blipFill>
          <p:spPr bwMode="auto">
            <a:xfrm>
              <a:off x="4391878" y="2946161"/>
              <a:ext cx="1500922" cy="827876"/>
            </a:xfrm>
            <a:prstGeom prst="rect">
              <a:avLst/>
            </a:prstGeom>
            <a:noFill/>
            <a:extLst>
              <a:ext uri="{909E8E84-426E-40DD-AFC4-6F175D3DCCD1}">
                <a14:hiddenFill xmlns:a14="http://schemas.microsoft.com/office/drawing/2010/main">
                  <a:solidFill>
                    <a:srgbClr val="FFFFFF"/>
                  </a:solidFill>
                </a14:hiddenFill>
              </a:ext>
            </a:extLst>
          </p:spPr>
        </p:pic>
        <p:sp>
          <p:nvSpPr>
            <p:cNvPr id="52" name="Right Arrow 51"/>
            <p:cNvSpPr/>
            <p:nvPr/>
          </p:nvSpPr>
          <p:spPr bwMode="auto">
            <a:xfrm>
              <a:off x="4305277" y="3410550"/>
              <a:ext cx="421205" cy="1765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sp>
          <p:nvSpPr>
            <p:cNvPr id="18" name="TextBox 17"/>
            <p:cNvSpPr txBox="1"/>
            <p:nvPr/>
          </p:nvSpPr>
          <p:spPr>
            <a:xfrm>
              <a:off x="5123289" y="2492543"/>
              <a:ext cx="2790652" cy="584775"/>
            </a:xfrm>
            <a:prstGeom prst="rect">
              <a:avLst/>
            </a:prstGeom>
            <a:noFill/>
          </p:spPr>
          <p:txBody>
            <a:bodyPr wrap="square" rtlCol="0">
              <a:spAutoFit/>
            </a:bodyPr>
            <a:lstStyle/>
            <a:p>
              <a:r>
                <a:rPr lang="da-DK" sz="1600" dirty="0"/>
                <a:t>Option A – eCall Only</a:t>
              </a:r>
            </a:p>
            <a:p>
              <a:r>
                <a:rPr lang="da-DK" sz="1600" dirty="0"/>
                <a:t>Option B – eCall+VAS</a:t>
              </a:r>
            </a:p>
          </p:txBody>
        </p:sp>
      </p:grpSp>
      <p:grpSp>
        <p:nvGrpSpPr>
          <p:cNvPr id="22" name="Group 21"/>
          <p:cNvGrpSpPr/>
          <p:nvPr/>
        </p:nvGrpSpPr>
        <p:grpSpPr>
          <a:xfrm>
            <a:off x="6104901" y="4256979"/>
            <a:ext cx="2837729" cy="2259491"/>
            <a:chOff x="6104901" y="4256979"/>
            <a:chExt cx="2837729" cy="2259491"/>
          </a:xfrm>
        </p:grpSpPr>
        <p:grpSp>
          <p:nvGrpSpPr>
            <p:cNvPr id="16" name="Group 15"/>
            <p:cNvGrpSpPr/>
            <p:nvPr/>
          </p:nvGrpSpPr>
          <p:grpSpPr>
            <a:xfrm>
              <a:off x="6222545" y="4256979"/>
              <a:ext cx="2074166" cy="1656106"/>
              <a:chOff x="6222545" y="4256979"/>
              <a:chExt cx="2074166" cy="1656106"/>
            </a:xfrm>
          </p:grpSpPr>
          <p:pic>
            <p:nvPicPr>
              <p:cNvPr id="2056" name="Picture 8" descr="http://testweb.swanbay.tv/wp-content/uploads/2014/05/thumbnail-300x3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0605" y="4256979"/>
                <a:ext cx="1656106" cy="1656106"/>
              </a:xfrm>
              <a:prstGeom prst="rect">
                <a:avLst/>
              </a:prstGeom>
              <a:noFill/>
              <a:extLst>
                <a:ext uri="{909E8E84-426E-40DD-AFC4-6F175D3DCCD1}">
                  <a14:hiddenFill xmlns:a14="http://schemas.microsoft.com/office/drawing/2010/main">
                    <a:solidFill>
                      <a:srgbClr val="FFFFFF"/>
                    </a:solidFill>
                  </a14:hiddenFill>
                </a:ext>
              </a:extLst>
            </p:spPr>
          </p:pic>
          <p:sp>
            <p:nvSpPr>
              <p:cNvPr id="54" name="Right Arrow 53"/>
              <p:cNvSpPr/>
              <p:nvPr/>
            </p:nvSpPr>
            <p:spPr bwMode="auto">
              <a:xfrm>
                <a:off x="6243281" y="5071249"/>
                <a:ext cx="834852" cy="1765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sp>
            <p:nvSpPr>
              <p:cNvPr id="55" name="Right Arrow 54"/>
              <p:cNvSpPr/>
              <p:nvPr/>
            </p:nvSpPr>
            <p:spPr bwMode="auto">
              <a:xfrm rot="10800000">
                <a:off x="6222545" y="4815721"/>
                <a:ext cx="770921" cy="17653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grpSp>
        <p:sp>
          <p:nvSpPr>
            <p:cNvPr id="21" name="Rectangle 20"/>
            <p:cNvSpPr/>
            <p:nvPr/>
          </p:nvSpPr>
          <p:spPr>
            <a:xfrm>
              <a:off x="6104901" y="5777806"/>
              <a:ext cx="2837729" cy="738664"/>
            </a:xfrm>
            <a:prstGeom prst="rect">
              <a:avLst/>
            </a:prstGeom>
          </p:spPr>
          <p:txBody>
            <a:bodyPr wrap="square">
              <a:spAutoFit/>
            </a:bodyPr>
            <a:lstStyle/>
            <a:p>
              <a:r>
                <a:rPr lang="da-DK" sz="1400" dirty="0"/>
                <a:t>Local profile with new IMSI and telephone number download from the network.</a:t>
              </a:r>
            </a:p>
          </p:txBody>
        </p:sp>
      </p:grpSp>
    </p:spTree>
    <p:extLst>
      <p:ext uri="{BB962C8B-B14F-4D97-AF65-F5344CB8AC3E}">
        <p14:creationId xmlns:p14="http://schemas.microsoft.com/office/powerpoint/2010/main" val="34294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52" y="2078094"/>
            <a:ext cx="8229600" cy="4525963"/>
          </a:xfrm>
        </p:spPr>
        <p:txBody>
          <a:bodyPr/>
          <a:lstStyle/>
          <a:p>
            <a:endParaRPr lang="da-DK" sz="2400" dirty="0"/>
          </a:p>
          <a:p>
            <a:endParaRPr lang="da-DK" dirty="0"/>
          </a:p>
          <a:p>
            <a:endParaRPr lang="da-DK" sz="2400" dirty="0"/>
          </a:p>
          <a:p>
            <a:endParaRPr lang="da-DK" sz="2400" dirty="0"/>
          </a:p>
        </p:txBody>
      </p:sp>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Profile characteristics</a:t>
            </a:r>
          </a:p>
        </p:txBody>
      </p:sp>
      <p:sp>
        <p:nvSpPr>
          <p:cNvPr id="13" name="Content Placeholder 2"/>
          <p:cNvSpPr txBox="1">
            <a:spLocks/>
          </p:cNvSpPr>
          <p:nvPr/>
        </p:nvSpPr>
        <p:spPr bwMode="auto">
          <a:xfrm>
            <a:off x="527112" y="2421383"/>
            <a:ext cx="822960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lr>
                <a:srgbClr val="FF0000"/>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sz="2000">
                <a:solidFill>
                  <a:schemeClr val="tx1"/>
                </a:solidFill>
                <a:latin typeface="+mn-lt"/>
              </a:defRPr>
            </a:lvl2pPr>
            <a:lvl3pPr marL="1143000" indent="-228600" algn="l" rtl="0" eaLnBrk="1" fontAlgn="base" hangingPunct="1">
              <a:spcBef>
                <a:spcPct val="20000"/>
              </a:spcBef>
              <a:spcAft>
                <a:spcPct val="0"/>
              </a:spcAft>
              <a:buClr>
                <a:srgbClr val="FF0000"/>
              </a:buClr>
              <a:buChar char="•"/>
              <a:defRPr>
                <a:solidFill>
                  <a:schemeClr val="tx1"/>
                </a:solidFill>
                <a:latin typeface="+mn-lt"/>
              </a:defRPr>
            </a:lvl3pPr>
            <a:lvl4pPr marL="1600200" indent="-228600" algn="l" rtl="0" eaLnBrk="1" fontAlgn="base" hangingPunct="1">
              <a:spcBef>
                <a:spcPct val="20000"/>
              </a:spcBef>
              <a:spcAft>
                <a:spcPct val="0"/>
              </a:spcAft>
              <a:buClr>
                <a:srgbClr val="FF0000"/>
              </a:buClr>
              <a:buChar char="–"/>
              <a:defRPr sz="1600">
                <a:solidFill>
                  <a:schemeClr val="tx1"/>
                </a:solidFill>
                <a:latin typeface="+mn-lt"/>
              </a:defRPr>
            </a:lvl4pPr>
            <a:lvl5pPr marL="2057400" indent="-228600" algn="l" rtl="0" eaLnBrk="1" fontAlgn="base" hangingPunct="1">
              <a:spcBef>
                <a:spcPct val="20000"/>
              </a:spcBef>
              <a:spcAft>
                <a:spcPct val="0"/>
              </a:spcAft>
              <a:buClr>
                <a:srgbClr val="FF0000"/>
              </a:buClr>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fontAlgn="auto">
              <a:spcAft>
                <a:spcPts val="0"/>
              </a:spcAft>
              <a:buFont typeface="Arial"/>
              <a:buChar char="•"/>
              <a:defRPr/>
            </a:pPr>
            <a:r>
              <a:rPr lang="en-GB" kern="0" dirty="0">
                <a:solidFill>
                  <a:schemeClr val="tx1">
                    <a:lumMod val="85000"/>
                    <a:lumOff val="15000"/>
                  </a:schemeClr>
                </a:solidFill>
              </a:rPr>
              <a:t>eCall-only profile</a:t>
            </a:r>
          </a:p>
          <a:p>
            <a:pPr lvl="1" fontAlgn="auto">
              <a:spcAft>
                <a:spcPts val="0"/>
              </a:spcAft>
              <a:buFont typeface="Arial"/>
              <a:buChar char="•"/>
              <a:defRPr/>
            </a:pPr>
            <a:r>
              <a:rPr lang="en-GB" kern="0" dirty="0">
                <a:solidFill>
                  <a:schemeClr val="tx1">
                    <a:lumMod val="85000"/>
                    <a:lumOff val="15000"/>
                  </a:schemeClr>
                </a:solidFill>
              </a:rPr>
              <a:t>Dormant – no mobility management</a:t>
            </a:r>
          </a:p>
          <a:p>
            <a:pPr lvl="1" fontAlgn="auto">
              <a:spcAft>
                <a:spcPts val="0"/>
              </a:spcAft>
              <a:buFont typeface="Arial"/>
              <a:buChar char="•"/>
              <a:defRPr/>
            </a:pPr>
            <a:r>
              <a:rPr lang="en-GB" kern="0" dirty="0">
                <a:solidFill>
                  <a:schemeClr val="tx1">
                    <a:lumMod val="85000"/>
                    <a:lumOff val="15000"/>
                  </a:schemeClr>
                </a:solidFill>
              </a:rPr>
              <a:t>Privacy by design</a:t>
            </a:r>
          </a:p>
          <a:p>
            <a:pPr lvl="1" fontAlgn="auto">
              <a:spcAft>
                <a:spcPts val="0"/>
              </a:spcAft>
              <a:buFont typeface="Arial"/>
              <a:buChar char="•"/>
              <a:defRPr/>
            </a:pPr>
            <a:r>
              <a:rPr lang="en-GB" kern="0" dirty="0">
                <a:solidFill>
                  <a:schemeClr val="tx1">
                    <a:lumMod val="85000"/>
                    <a:lumOff val="15000"/>
                  </a:schemeClr>
                </a:solidFill>
              </a:rPr>
              <a:t>No subscription</a:t>
            </a:r>
          </a:p>
          <a:p>
            <a:pPr lvl="1" fontAlgn="auto">
              <a:spcAft>
                <a:spcPts val="0"/>
              </a:spcAft>
              <a:buFont typeface="Arial"/>
              <a:buChar char="•"/>
              <a:defRPr/>
            </a:pPr>
            <a:endParaRPr lang="en-GB" kern="0" dirty="0">
              <a:solidFill>
                <a:schemeClr val="tx1">
                  <a:lumMod val="85000"/>
                  <a:lumOff val="15000"/>
                </a:schemeClr>
              </a:solidFill>
            </a:endParaRPr>
          </a:p>
          <a:p>
            <a:pPr fontAlgn="auto">
              <a:spcAft>
                <a:spcPts val="0"/>
              </a:spcAft>
              <a:buFont typeface="Arial"/>
              <a:buChar char="•"/>
              <a:defRPr/>
            </a:pPr>
            <a:r>
              <a:rPr lang="en-GB" kern="0" dirty="0">
                <a:solidFill>
                  <a:schemeClr val="tx1">
                    <a:lumMod val="85000"/>
                    <a:lumOff val="15000"/>
                  </a:schemeClr>
                </a:solidFill>
              </a:rPr>
              <a:t>eCall+VAS profile</a:t>
            </a:r>
          </a:p>
          <a:p>
            <a:pPr lvl="1" fontAlgn="auto">
              <a:spcAft>
                <a:spcPts val="0"/>
              </a:spcAft>
              <a:buFont typeface="Arial"/>
              <a:buChar char="•"/>
              <a:defRPr/>
            </a:pPr>
            <a:r>
              <a:rPr lang="en-GB" kern="0" dirty="0">
                <a:solidFill>
                  <a:schemeClr val="tx1">
                    <a:lumMod val="85000"/>
                    <a:lumOff val="15000"/>
                  </a:schemeClr>
                </a:solidFill>
              </a:rPr>
              <a:t>Always connected</a:t>
            </a:r>
          </a:p>
          <a:p>
            <a:pPr lvl="1" fontAlgn="auto">
              <a:spcAft>
                <a:spcPts val="0"/>
              </a:spcAft>
              <a:buFont typeface="Arial"/>
              <a:buChar char="•"/>
              <a:defRPr/>
            </a:pPr>
            <a:r>
              <a:rPr lang="en-GB" kern="0" dirty="0">
                <a:solidFill>
                  <a:schemeClr val="tx1">
                    <a:lumMod val="85000"/>
                    <a:lumOff val="15000"/>
                  </a:schemeClr>
                </a:solidFill>
              </a:rPr>
              <a:t>Subscription-based service</a:t>
            </a:r>
          </a:p>
          <a:p>
            <a:pPr lvl="1" fontAlgn="auto">
              <a:spcAft>
                <a:spcPts val="0"/>
              </a:spcAft>
              <a:buFont typeface="Arial"/>
              <a:buChar char="•"/>
              <a:defRPr/>
            </a:pPr>
            <a:r>
              <a:rPr lang="en-GB" kern="0" dirty="0">
                <a:solidFill>
                  <a:schemeClr val="tx1">
                    <a:lumMod val="85000"/>
                    <a:lumOff val="15000"/>
                  </a:schemeClr>
                </a:solidFill>
              </a:rPr>
              <a:t>Privacy right waived in subscription agreement</a:t>
            </a:r>
          </a:p>
          <a:p>
            <a:pPr fontAlgn="auto">
              <a:spcAft>
                <a:spcPts val="0"/>
              </a:spcAft>
              <a:buFont typeface="Arial"/>
              <a:buChar char="•"/>
              <a:defRPr/>
            </a:pPr>
            <a:endParaRPr lang="en-GB" kern="0" dirty="0">
              <a:solidFill>
                <a:schemeClr val="tx1">
                  <a:lumMod val="85000"/>
                  <a:lumOff val="15000"/>
                </a:schemeClr>
              </a:solidFill>
            </a:endParaRPr>
          </a:p>
        </p:txBody>
      </p:sp>
      <p:sp>
        <p:nvSpPr>
          <p:cNvPr id="8" name="TextBox 7"/>
          <p:cNvSpPr txBox="1"/>
          <p:nvPr/>
        </p:nvSpPr>
        <p:spPr>
          <a:xfrm>
            <a:off x="6181444" y="3647654"/>
            <a:ext cx="2761185" cy="1107996"/>
          </a:xfrm>
          <a:prstGeom prst="rect">
            <a:avLst/>
          </a:prstGeom>
          <a:solidFill>
            <a:schemeClr val="accent2"/>
          </a:solidFill>
          <a:effectLst>
            <a:innerShdw blurRad="63500" dist="50800" dir="18900000">
              <a:prstClr val="black">
                <a:alpha val="50000"/>
              </a:prstClr>
            </a:innerShdw>
          </a:effectLst>
        </p:spPr>
        <p:txBody>
          <a:bodyPr wrap="square" rtlCol="0">
            <a:spAutoFit/>
          </a:bodyPr>
          <a:lstStyle/>
          <a:p>
            <a:r>
              <a:rPr lang="da-DK" dirty="0">
                <a:solidFill>
                  <a:srgbClr val="FFFFFF"/>
                </a:solidFill>
              </a:rPr>
              <a:t>Only one profile can be active at any given time!!</a:t>
            </a:r>
          </a:p>
        </p:txBody>
      </p:sp>
    </p:spTree>
    <p:extLst>
      <p:ext uri="{BB962C8B-B14F-4D97-AF65-F5344CB8AC3E}">
        <p14:creationId xmlns:p14="http://schemas.microsoft.com/office/powerpoint/2010/main" val="265867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540" y="1446213"/>
            <a:ext cx="8382000" cy="533400"/>
          </a:xfrm>
        </p:spPr>
        <p:txBody>
          <a:bodyPr/>
          <a:lstStyle/>
          <a:p>
            <a:r>
              <a:rPr lang="da-DK" dirty="0"/>
              <a:t>ECC Strategic Plan – Major topics for the next 5 years </a:t>
            </a:r>
          </a:p>
        </p:txBody>
      </p:sp>
      <p:sp>
        <p:nvSpPr>
          <p:cNvPr id="6" name="Content Placeholder 5"/>
          <p:cNvSpPr>
            <a:spLocks noGrp="1"/>
          </p:cNvSpPr>
          <p:nvPr>
            <p:ph idx="1"/>
          </p:nvPr>
        </p:nvSpPr>
        <p:spPr/>
        <p:txBody>
          <a:bodyPr/>
          <a:lstStyle/>
          <a:p>
            <a:pPr marL="0" indent="0">
              <a:buNone/>
            </a:pPr>
            <a:r>
              <a:rPr lang="en-US" sz="1600" b="1" dirty="0"/>
              <a:t>Migration from legacy networks to Next Generation Networks (all-IP)</a:t>
            </a:r>
          </a:p>
          <a:p>
            <a:pPr marL="0" indent="0">
              <a:buNone/>
            </a:pPr>
            <a:endParaRPr lang="en-US" sz="1600" b="1" dirty="0"/>
          </a:p>
          <a:p>
            <a:pPr marL="0" indent="0" algn="just">
              <a:buNone/>
            </a:pPr>
            <a:r>
              <a:rPr lang="en-US" sz="1600" dirty="0"/>
              <a:t>The transition from circuit-switched to packet switched communication and from electrical to optical transmission is ongoing and many operators around Europe will make this migration in both core and access networks during the next strategic cycle. These changes could have implications on how electronic communications networks and services will be provided in the future and new policies and guidelines will be required. </a:t>
            </a:r>
          </a:p>
          <a:p>
            <a:pPr marL="0" indent="0" algn="just">
              <a:buNone/>
            </a:pPr>
            <a:endParaRPr lang="en-US" sz="1600" dirty="0"/>
          </a:p>
          <a:p>
            <a:pPr marL="0" indent="0">
              <a:buNone/>
            </a:pPr>
            <a:r>
              <a:rPr lang="en-US" sz="1600" dirty="0"/>
              <a:t>The ECC shall, through the development of appropriate deliverables, ensure that the regulatory principles of competition, consumer choice and innovation are protected when the transition to Next Generation Networks occurs </a:t>
            </a:r>
          </a:p>
          <a:p>
            <a:endParaRPr lang="da-DK" dirty="0"/>
          </a:p>
        </p:txBody>
      </p:sp>
    </p:spTree>
    <p:extLst>
      <p:ext uri="{BB962C8B-B14F-4D97-AF65-F5344CB8AC3E}">
        <p14:creationId xmlns:p14="http://schemas.microsoft.com/office/powerpoint/2010/main" val="230272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4" y="2148597"/>
            <a:ext cx="8229600" cy="5244984"/>
          </a:xfrm>
        </p:spPr>
        <p:txBody>
          <a:bodyPr/>
          <a:lstStyle/>
          <a:p>
            <a:pPr>
              <a:buClr>
                <a:srgbClr val="FF0000"/>
              </a:buClr>
            </a:pPr>
            <a:r>
              <a:rPr lang="en-US" sz="1600" dirty="0"/>
              <a:t>How many numbers required?</a:t>
            </a:r>
          </a:p>
          <a:p>
            <a:pPr lvl="1"/>
            <a:r>
              <a:rPr lang="en-US" sz="1600" dirty="0"/>
              <a:t>270 million vehicles – 5% stock renewal each year (11.5 million)</a:t>
            </a:r>
          </a:p>
          <a:p>
            <a:pPr lvl="1"/>
            <a:r>
              <a:rPr lang="en-US" sz="1600" dirty="0"/>
              <a:t>New passenger car registrations in Europe (source: ACEA)</a:t>
            </a:r>
          </a:p>
          <a:p>
            <a:pPr lvl="1"/>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a:buClr>
                <a:srgbClr val="FF0000"/>
              </a:buClr>
            </a:pPr>
            <a:r>
              <a:rPr lang="da-DK" sz="1600" dirty="0"/>
              <a:t>Demand for approximately 13,000,000 new mobile telephone numbers per annum</a:t>
            </a:r>
          </a:p>
          <a:p>
            <a:pPr>
              <a:buClr>
                <a:srgbClr val="FF0000"/>
              </a:buClr>
            </a:pPr>
            <a:r>
              <a:rPr lang="en-US" sz="1600" dirty="0"/>
              <a:t>Options</a:t>
            </a:r>
          </a:p>
          <a:p>
            <a:pPr lvl="1">
              <a:buClr>
                <a:srgbClr val="FF0000"/>
              </a:buClr>
            </a:pPr>
            <a:r>
              <a:rPr lang="en-US" sz="1600" dirty="0"/>
              <a:t>National numbers (assigned by National authorities)</a:t>
            </a:r>
          </a:p>
          <a:p>
            <a:pPr lvl="2">
              <a:buClr>
                <a:srgbClr val="FF0000"/>
              </a:buClr>
            </a:pPr>
            <a:r>
              <a:rPr lang="en-US" sz="1600" dirty="0"/>
              <a:t>Dedicated M2M numbers</a:t>
            </a:r>
          </a:p>
          <a:p>
            <a:pPr lvl="2">
              <a:buClr>
                <a:srgbClr val="FF0000"/>
              </a:buClr>
            </a:pPr>
            <a:r>
              <a:rPr lang="en-US" sz="1600" dirty="0"/>
              <a:t>Mobile numbers</a:t>
            </a:r>
          </a:p>
          <a:p>
            <a:pPr>
              <a:buClr>
                <a:srgbClr val="FF0000"/>
              </a:buClr>
            </a:pPr>
            <a:r>
              <a:rPr lang="en-US" sz="1600" dirty="0"/>
              <a:t>International numbering resources (Assigned by ITU-T)</a:t>
            </a:r>
          </a:p>
          <a:p>
            <a:pPr lvl="1">
              <a:buClr>
                <a:srgbClr val="FF0000"/>
              </a:buClr>
            </a:pPr>
            <a:r>
              <a:rPr lang="en-US" sz="1400" dirty="0"/>
              <a:t>+882, +883 number ranges</a:t>
            </a:r>
            <a:endParaRPr lang="en-US" sz="1200" dirty="0"/>
          </a:p>
          <a:p>
            <a:endParaRPr lang="en-US" sz="1400" dirty="0"/>
          </a:p>
          <a:p>
            <a:endParaRPr lang="da-DK" sz="2000" dirty="0"/>
          </a:p>
        </p:txBody>
      </p:sp>
      <p:sp>
        <p:nvSpPr>
          <p:cNvPr id="7"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Telephone Numbers for eCall</a:t>
            </a:r>
          </a:p>
        </p:txBody>
      </p:sp>
      <p:graphicFrame>
        <p:nvGraphicFramePr>
          <p:cNvPr id="12" name="Table 11"/>
          <p:cNvGraphicFramePr>
            <a:graphicFrameLocks noGrp="1"/>
          </p:cNvGraphicFramePr>
          <p:nvPr>
            <p:extLst>
              <p:ext uri="{D42A27DB-BD31-4B8C-83A1-F6EECF244321}">
                <p14:modId xmlns:p14="http://schemas.microsoft.com/office/powerpoint/2010/main" val="2756170693"/>
              </p:ext>
            </p:extLst>
          </p:nvPr>
        </p:nvGraphicFramePr>
        <p:xfrm>
          <a:off x="666575" y="3097822"/>
          <a:ext cx="6776812" cy="1400136"/>
        </p:xfrm>
        <a:graphic>
          <a:graphicData uri="http://schemas.openxmlformats.org/drawingml/2006/table">
            <a:tbl>
              <a:tblPr firstRow="1" bandRow="1">
                <a:tableStyleId>{5C22544A-7EE6-4342-B048-85BDC9FD1C3A}</a:tableStyleId>
              </a:tblPr>
              <a:tblGrid>
                <a:gridCol w="1899228">
                  <a:extLst>
                    <a:ext uri="{9D8B030D-6E8A-4147-A177-3AD203B41FA5}">
                      <a16:colId xmlns:a16="http://schemas.microsoft.com/office/drawing/2014/main" xmlns="" val="20000"/>
                    </a:ext>
                  </a:extLst>
                </a:gridCol>
                <a:gridCol w="818957">
                  <a:extLst>
                    <a:ext uri="{9D8B030D-6E8A-4147-A177-3AD203B41FA5}">
                      <a16:colId xmlns:a16="http://schemas.microsoft.com/office/drawing/2014/main" xmlns="" val="20001"/>
                    </a:ext>
                  </a:extLst>
                </a:gridCol>
                <a:gridCol w="775914">
                  <a:extLst>
                    <a:ext uri="{9D8B030D-6E8A-4147-A177-3AD203B41FA5}">
                      <a16:colId xmlns:a16="http://schemas.microsoft.com/office/drawing/2014/main" xmlns="" val="20002"/>
                    </a:ext>
                  </a:extLst>
                </a:gridCol>
                <a:gridCol w="765966">
                  <a:extLst>
                    <a:ext uri="{9D8B030D-6E8A-4147-A177-3AD203B41FA5}">
                      <a16:colId xmlns:a16="http://schemas.microsoft.com/office/drawing/2014/main" xmlns="" val="20003"/>
                    </a:ext>
                  </a:extLst>
                </a:gridCol>
                <a:gridCol w="784167">
                  <a:extLst>
                    <a:ext uri="{9D8B030D-6E8A-4147-A177-3AD203B41FA5}">
                      <a16:colId xmlns:a16="http://schemas.microsoft.com/office/drawing/2014/main" xmlns="" val="20004"/>
                    </a:ext>
                  </a:extLst>
                </a:gridCol>
                <a:gridCol w="797503">
                  <a:extLst>
                    <a:ext uri="{9D8B030D-6E8A-4147-A177-3AD203B41FA5}">
                      <a16:colId xmlns:a16="http://schemas.microsoft.com/office/drawing/2014/main" xmlns="" val="20005"/>
                    </a:ext>
                  </a:extLst>
                </a:gridCol>
                <a:gridCol w="935077">
                  <a:extLst>
                    <a:ext uri="{9D8B030D-6E8A-4147-A177-3AD203B41FA5}">
                      <a16:colId xmlns:a16="http://schemas.microsoft.com/office/drawing/2014/main" xmlns="" val="20006"/>
                    </a:ext>
                  </a:extLst>
                </a:gridCol>
              </a:tblGrid>
              <a:tr h="380316">
                <a:tc>
                  <a:txBody>
                    <a:bodyPr/>
                    <a:lstStyle/>
                    <a:p>
                      <a:pPr algn="just">
                        <a:lnSpc>
                          <a:spcPct val="115000"/>
                        </a:lnSpc>
                        <a:spcAft>
                          <a:spcPts val="1200"/>
                        </a:spcAft>
                      </a:pPr>
                      <a:r>
                        <a:rPr lang="da-DK" sz="1400" b="1" dirty="0">
                          <a:solidFill>
                            <a:schemeClr val="tx1"/>
                          </a:solidFill>
                          <a:effectLst/>
                        </a:rPr>
                        <a:t>Year</a:t>
                      </a:r>
                      <a:endParaRPr lang="da-DK" sz="1400" b="1" dirty="0">
                        <a:solidFill>
                          <a:schemeClr val="tx1"/>
                        </a:solidFill>
                        <a:effectLst/>
                        <a:latin typeface="Arial"/>
                        <a:ea typeface="Times New Roman"/>
                        <a:cs typeface="Times New Roman"/>
                      </a:endParaRPr>
                    </a:p>
                  </a:txBody>
                  <a:tcPr/>
                </a:tc>
                <a:tc>
                  <a:txBody>
                    <a:bodyPr/>
                    <a:lstStyle/>
                    <a:p>
                      <a:pPr algn="just">
                        <a:lnSpc>
                          <a:spcPct val="115000"/>
                        </a:lnSpc>
                        <a:spcAft>
                          <a:spcPts val="1200"/>
                        </a:spcAft>
                      </a:pPr>
                      <a:r>
                        <a:rPr lang="da-DK" sz="1400" b="1">
                          <a:solidFill>
                            <a:schemeClr val="tx1"/>
                          </a:solidFill>
                          <a:effectLst/>
                        </a:rPr>
                        <a:t>2010</a:t>
                      </a:r>
                      <a:endParaRPr lang="da-DK" sz="1400" b="1">
                        <a:solidFill>
                          <a:schemeClr val="tx1"/>
                        </a:solidFill>
                        <a:effectLst/>
                        <a:latin typeface="Arial"/>
                        <a:ea typeface="Times New Roman"/>
                        <a:cs typeface="Times New Roman"/>
                      </a:endParaRPr>
                    </a:p>
                  </a:txBody>
                  <a:tcPr/>
                </a:tc>
                <a:tc>
                  <a:txBody>
                    <a:bodyPr/>
                    <a:lstStyle/>
                    <a:p>
                      <a:pPr algn="just">
                        <a:lnSpc>
                          <a:spcPct val="115000"/>
                        </a:lnSpc>
                        <a:spcAft>
                          <a:spcPts val="1200"/>
                        </a:spcAft>
                      </a:pPr>
                      <a:r>
                        <a:rPr lang="da-DK" sz="1400" b="1">
                          <a:solidFill>
                            <a:schemeClr val="tx1"/>
                          </a:solidFill>
                          <a:effectLst/>
                        </a:rPr>
                        <a:t>2011</a:t>
                      </a:r>
                      <a:endParaRPr lang="da-DK" sz="1400" b="1">
                        <a:solidFill>
                          <a:schemeClr val="tx1"/>
                        </a:solidFill>
                        <a:effectLst/>
                        <a:latin typeface="Arial"/>
                        <a:ea typeface="Times New Roman"/>
                        <a:cs typeface="Times New Roman"/>
                      </a:endParaRPr>
                    </a:p>
                  </a:txBody>
                  <a:tcPr/>
                </a:tc>
                <a:tc>
                  <a:txBody>
                    <a:bodyPr/>
                    <a:lstStyle/>
                    <a:p>
                      <a:pPr algn="just">
                        <a:lnSpc>
                          <a:spcPct val="115000"/>
                        </a:lnSpc>
                        <a:spcAft>
                          <a:spcPts val="1200"/>
                        </a:spcAft>
                      </a:pPr>
                      <a:r>
                        <a:rPr lang="da-DK" sz="1400" b="1">
                          <a:solidFill>
                            <a:schemeClr val="tx1"/>
                          </a:solidFill>
                          <a:effectLst/>
                        </a:rPr>
                        <a:t>2012</a:t>
                      </a:r>
                      <a:endParaRPr lang="da-DK" sz="1400" b="1">
                        <a:solidFill>
                          <a:schemeClr val="tx1"/>
                        </a:solidFill>
                        <a:effectLst/>
                        <a:latin typeface="Arial"/>
                        <a:ea typeface="Times New Roman"/>
                        <a:cs typeface="Times New Roman"/>
                      </a:endParaRPr>
                    </a:p>
                  </a:txBody>
                  <a:tcPr/>
                </a:tc>
                <a:tc>
                  <a:txBody>
                    <a:bodyPr/>
                    <a:lstStyle/>
                    <a:p>
                      <a:pPr algn="just">
                        <a:lnSpc>
                          <a:spcPct val="115000"/>
                        </a:lnSpc>
                        <a:spcAft>
                          <a:spcPts val="1200"/>
                        </a:spcAft>
                      </a:pPr>
                      <a:r>
                        <a:rPr lang="da-DK" sz="1400" b="1">
                          <a:solidFill>
                            <a:schemeClr val="tx1"/>
                          </a:solidFill>
                          <a:effectLst/>
                        </a:rPr>
                        <a:t>2013</a:t>
                      </a:r>
                      <a:endParaRPr lang="da-DK" sz="1400" b="1">
                        <a:solidFill>
                          <a:schemeClr val="tx1"/>
                        </a:solidFill>
                        <a:effectLst/>
                        <a:latin typeface="Arial"/>
                        <a:ea typeface="Times New Roman"/>
                        <a:cs typeface="Times New Roman"/>
                      </a:endParaRPr>
                    </a:p>
                  </a:txBody>
                  <a:tcPr/>
                </a:tc>
                <a:tc>
                  <a:txBody>
                    <a:bodyPr/>
                    <a:lstStyle/>
                    <a:p>
                      <a:pPr algn="just">
                        <a:lnSpc>
                          <a:spcPct val="115000"/>
                        </a:lnSpc>
                        <a:spcAft>
                          <a:spcPts val="1200"/>
                        </a:spcAft>
                      </a:pPr>
                      <a:r>
                        <a:rPr lang="da-DK" sz="1400" b="1">
                          <a:solidFill>
                            <a:schemeClr val="tx1"/>
                          </a:solidFill>
                          <a:effectLst/>
                        </a:rPr>
                        <a:t>2014</a:t>
                      </a:r>
                      <a:endParaRPr lang="da-DK" sz="1400" b="1">
                        <a:solidFill>
                          <a:schemeClr val="tx1"/>
                        </a:solidFill>
                        <a:effectLst/>
                        <a:latin typeface="Arial"/>
                        <a:ea typeface="Times New Roman"/>
                        <a:cs typeface="Times New Roman"/>
                      </a:endParaRPr>
                    </a:p>
                  </a:txBody>
                  <a:tcPr/>
                </a:tc>
                <a:tc>
                  <a:txBody>
                    <a:bodyPr/>
                    <a:lstStyle/>
                    <a:p>
                      <a:pPr algn="l">
                        <a:lnSpc>
                          <a:spcPct val="115000"/>
                        </a:lnSpc>
                        <a:spcAft>
                          <a:spcPts val="1200"/>
                        </a:spcAft>
                      </a:pPr>
                      <a:r>
                        <a:rPr lang="da-DK" sz="1400" b="1" dirty="0">
                          <a:solidFill>
                            <a:schemeClr val="tx1"/>
                          </a:solidFill>
                          <a:effectLst/>
                        </a:rPr>
                        <a:t>5</a:t>
                      </a:r>
                      <a:r>
                        <a:rPr lang="da-DK" sz="1400" b="1" baseline="0" dirty="0">
                          <a:solidFill>
                            <a:schemeClr val="tx1"/>
                          </a:solidFill>
                          <a:effectLst/>
                        </a:rPr>
                        <a:t> </a:t>
                      </a:r>
                      <a:r>
                        <a:rPr lang="da-DK" sz="1400" b="1" dirty="0">
                          <a:solidFill>
                            <a:schemeClr val="tx1"/>
                          </a:solidFill>
                          <a:effectLst/>
                        </a:rPr>
                        <a:t>yr average</a:t>
                      </a:r>
                      <a:endParaRPr lang="da-DK" sz="1400" b="1" dirty="0">
                        <a:solidFill>
                          <a:schemeClr val="tx1"/>
                        </a:solidFill>
                        <a:effectLst/>
                        <a:latin typeface="Arial"/>
                        <a:ea typeface="Times New Roman"/>
                        <a:cs typeface="Times New Roman"/>
                      </a:endParaRPr>
                    </a:p>
                  </a:txBody>
                  <a:tcPr/>
                </a:tc>
                <a:extLst>
                  <a:ext uri="{0D108BD9-81ED-4DB2-BD59-A6C34878D82A}">
                    <a16:rowId xmlns:a16="http://schemas.microsoft.com/office/drawing/2014/main" xmlns="" val="10000"/>
                  </a:ext>
                </a:extLst>
              </a:tr>
              <a:tr h="838859">
                <a:tc>
                  <a:txBody>
                    <a:bodyPr/>
                    <a:lstStyle/>
                    <a:p>
                      <a:pPr algn="just">
                        <a:lnSpc>
                          <a:spcPct val="115000"/>
                        </a:lnSpc>
                        <a:spcAft>
                          <a:spcPts val="1200"/>
                        </a:spcAft>
                      </a:pPr>
                      <a:r>
                        <a:rPr lang="da-DK" sz="1400" b="1">
                          <a:effectLst/>
                        </a:rPr>
                        <a:t>New registrations</a:t>
                      </a:r>
                    </a:p>
                    <a:p>
                      <a:pPr algn="just">
                        <a:lnSpc>
                          <a:spcPct val="115000"/>
                        </a:lnSpc>
                        <a:spcAft>
                          <a:spcPts val="0"/>
                        </a:spcAft>
                      </a:pPr>
                      <a:r>
                        <a:rPr lang="da-DK" sz="1400" b="1">
                          <a:effectLst/>
                        </a:rPr>
                        <a:t>(000,000)</a:t>
                      </a:r>
                      <a:endParaRPr lang="da-DK" sz="1400" b="1">
                        <a:effectLst/>
                        <a:latin typeface="Arial"/>
                        <a:ea typeface="Times New Roman"/>
                        <a:cs typeface="Times New Roman"/>
                      </a:endParaRPr>
                    </a:p>
                  </a:txBody>
                  <a:tcPr/>
                </a:tc>
                <a:tc>
                  <a:txBody>
                    <a:bodyPr/>
                    <a:lstStyle/>
                    <a:p>
                      <a:pPr algn="just">
                        <a:lnSpc>
                          <a:spcPct val="115000"/>
                        </a:lnSpc>
                        <a:spcAft>
                          <a:spcPts val="1200"/>
                        </a:spcAft>
                      </a:pPr>
                      <a:r>
                        <a:rPr lang="da-DK" sz="1400" b="1">
                          <a:effectLst/>
                        </a:rPr>
                        <a:t>13,37</a:t>
                      </a:r>
                      <a:endParaRPr lang="da-DK" sz="1400" b="1">
                        <a:effectLst/>
                        <a:latin typeface="Arial"/>
                        <a:ea typeface="Times New Roman"/>
                        <a:cs typeface="Times New Roman"/>
                      </a:endParaRPr>
                    </a:p>
                  </a:txBody>
                  <a:tcPr/>
                </a:tc>
                <a:tc>
                  <a:txBody>
                    <a:bodyPr/>
                    <a:lstStyle/>
                    <a:p>
                      <a:pPr algn="just">
                        <a:lnSpc>
                          <a:spcPct val="115000"/>
                        </a:lnSpc>
                        <a:spcAft>
                          <a:spcPts val="1200"/>
                        </a:spcAft>
                      </a:pPr>
                      <a:r>
                        <a:rPr lang="da-DK" sz="1400" b="1">
                          <a:effectLst/>
                        </a:rPr>
                        <a:t>13,15</a:t>
                      </a:r>
                      <a:endParaRPr lang="da-DK" sz="1400" b="1">
                        <a:effectLst/>
                        <a:latin typeface="Arial"/>
                        <a:ea typeface="Times New Roman"/>
                        <a:cs typeface="Times New Roman"/>
                      </a:endParaRPr>
                    </a:p>
                  </a:txBody>
                  <a:tcPr/>
                </a:tc>
                <a:tc>
                  <a:txBody>
                    <a:bodyPr/>
                    <a:lstStyle/>
                    <a:p>
                      <a:pPr algn="just">
                        <a:lnSpc>
                          <a:spcPct val="115000"/>
                        </a:lnSpc>
                        <a:spcAft>
                          <a:spcPts val="1200"/>
                        </a:spcAft>
                      </a:pPr>
                      <a:r>
                        <a:rPr lang="da-DK" sz="1400" b="1">
                          <a:effectLst/>
                        </a:rPr>
                        <a:t>12,05</a:t>
                      </a:r>
                      <a:endParaRPr lang="da-DK" sz="1400" b="1">
                        <a:effectLst/>
                        <a:latin typeface="Arial"/>
                        <a:ea typeface="Times New Roman"/>
                        <a:cs typeface="Times New Roman"/>
                      </a:endParaRPr>
                    </a:p>
                  </a:txBody>
                  <a:tcPr/>
                </a:tc>
                <a:tc>
                  <a:txBody>
                    <a:bodyPr/>
                    <a:lstStyle/>
                    <a:p>
                      <a:pPr algn="just">
                        <a:lnSpc>
                          <a:spcPct val="115000"/>
                        </a:lnSpc>
                        <a:spcAft>
                          <a:spcPts val="1200"/>
                        </a:spcAft>
                      </a:pPr>
                      <a:r>
                        <a:rPr lang="da-DK" sz="1400" b="1" dirty="0">
                          <a:effectLst/>
                        </a:rPr>
                        <a:t>11,87</a:t>
                      </a:r>
                      <a:endParaRPr lang="da-DK" sz="1400" b="1" dirty="0">
                        <a:effectLst/>
                        <a:latin typeface="Arial"/>
                        <a:ea typeface="Times New Roman"/>
                        <a:cs typeface="Times New Roman"/>
                      </a:endParaRPr>
                    </a:p>
                  </a:txBody>
                  <a:tcPr/>
                </a:tc>
                <a:tc>
                  <a:txBody>
                    <a:bodyPr/>
                    <a:lstStyle/>
                    <a:p>
                      <a:pPr algn="just">
                        <a:lnSpc>
                          <a:spcPct val="115000"/>
                        </a:lnSpc>
                        <a:spcAft>
                          <a:spcPts val="1200"/>
                        </a:spcAft>
                      </a:pPr>
                      <a:r>
                        <a:rPr lang="da-DK" sz="1400" b="1">
                          <a:effectLst/>
                        </a:rPr>
                        <a:t>12,54</a:t>
                      </a:r>
                      <a:endParaRPr lang="da-DK" sz="1400" b="1">
                        <a:effectLst/>
                        <a:latin typeface="Arial"/>
                        <a:ea typeface="Times New Roman"/>
                        <a:cs typeface="Times New Roman"/>
                      </a:endParaRPr>
                    </a:p>
                  </a:txBody>
                  <a:tcPr/>
                </a:tc>
                <a:tc>
                  <a:txBody>
                    <a:bodyPr/>
                    <a:lstStyle/>
                    <a:p>
                      <a:pPr algn="just">
                        <a:lnSpc>
                          <a:spcPct val="115000"/>
                        </a:lnSpc>
                        <a:spcAft>
                          <a:spcPts val="1200"/>
                        </a:spcAft>
                      </a:pPr>
                      <a:r>
                        <a:rPr lang="da-DK" sz="1400" b="1" dirty="0">
                          <a:effectLst/>
                        </a:rPr>
                        <a:t>13,2</a:t>
                      </a:r>
                      <a:endParaRPr lang="da-DK" sz="1400" b="1" dirty="0">
                        <a:effectLst/>
                        <a:latin typeface="Arial"/>
                        <a:ea typeface="Times New Roman"/>
                        <a:cs typeface="Times New Roman"/>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135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097456"/>
            <a:ext cx="8930533" cy="4760544"/>
          </a:xfrm>
        </p:spPr>
        <p:txBody>
          <a:bodyPr/>
          <a:lstStyle/>
          <a:p>
            <a:pPr>
              <a:buClr>
                <a:srgbClr val="FF0000"/>
              </a:buClr>
            </a:pPr>
            <a:r>
              <a:rPr lang="da-DK" sz="1600" b="1" dirty="0"/>
              <a:t>Risk of exhaustion</a:t>
            </a:r>
          </a:p>
          <a:p>
            <a:pPr lvl="1">
              <a:buClr>
                <a:srgbClr val="FF0000"/>
              </a:buClr>
            </a:pPr>
            <a:r>
              <a:rPr lang="da-DK" sz="1400" dirty="0"/>
              <a:t>Biggest risk is that the burden of addressing eCall devices falls disproportionately on larger European countries.</a:t>
            </a:r>
          </a:p>
          <a:p>
            <a:pPr lvl="1">
              <a:buClr>
                <a:srgbClr val="FF0000"/>
              </a:buClr>
            </a:pPr>
            <a:r>
              <a:rPr lang="da-DK" sz="1400" dirty="0"/>
              <a:t>Local profile download reduces this risk</a:t>
            </a:r>
          </a:p>
          <a:p>
            <a:pPr lvl="1">
              <a:buClr>
                <a:srgbClr val="FF0000"/>
              </a:buClr>
            </a:pPr>
            <a:r>
              <a:rPr lang="da-DK" sz="1400" dirty="0"/>
              <a:t>National authorities should be engaged with MNOs and automotive industry to the lessen the risk of exhaustion.</a:t>
            </a:r>
          </a:p>
          <a:p>
            <a:pPr>
              <a:buClr>
                <a:srgbClr val="FF0000"/>
              </a:buClr>
            </a:pPr>
            <a:r>
              <a:rPr lang="da-DK" sz="1600" b="1" dirty="0"/>
              <a:t>Number recycling </a:t>
            </a:r>
          </a:p>
          <a:p>
            <a:pPr lvl="1">
              <a:buClr>
                <a:srgbClr val="FF0000"/>
              </a:buClr>
            </a:pPr>
            <a:r>
              <a:rPr lang="da-DK" sz="1400" dirty="0"/>
              <a:t>Numbers recycled after a period of quarantine (typically 1 year). </a:t>
            </a:r>
          </a:p>
          <a:p>
            <a:pPr lvl="1">
              <a:buClr>
                <a:srgbClr val="FF0000"/>
              </a:buClr>
            </a:pPr>
            <a:r>
              <a:rPr lang="da-DK" sz="1400" dirty="0"/>
              <a:t>No significant recycling opportunity for at least 15 years (except for accident write-offs)</a:t>
            </a:r>
          </a:p>
          <a:p>
            <a:pPr>
              <a:buClr>
                <a:srgbClr val="FF0000"/>
              </a:buClr>
            </a:pPr>
            <a:r>
              <a:rPr lang="da-DK" sz="1600" dirty="0"/>
              <a:t> </a:t>
            </a:r>
            <a:r>
              <a:rPr lang="da-DK" sz="1600" b="1" dirty="0"/>
              <a:t>Number Portability (NP)</a:t>
            </a:r>
          </a:p>
          <a:p>
            <a:pPr lvl="1">
              <a:buClr>
                <a:srgbClr val="FF0000"/>
              </a:buClr>
            </a:pPr>
            <a:r>
              <a:rPr lang="da-DK" sz="1400" dirty="0">
                <a:solidFill>
                  <a:schemeClr val="tx1"/>
                </a:solidFill>
              </a:rPr>
              <a:t>Relevance of NP for eCall (or M2M in general) not obvious – E.164 number is used for </a:t>
            </a:r>
            <a:r>
              <a:rPr lang="en-GB" sz="1400" dirty="0">
                <a:solidFill>
                  <a:schemeClr val="tx1"/>
                </a:solidFill>
              </a:rPr>
              <a:t>addressing device rather than personal subscription – hidden numbers</a:t>
            </a:r>
          </a:p>
          <a:p>
            <a:pPr lvl="1">
              <a:buClr>
                <a:srgbClr val="FF0000"/>
              </a:buClr>
            </a:pPr>
            <a:r>
              <a:rPr lang="en-GB" sz="1400" dirty="0"/>
              <a:t>The car manufacturer is the end user (In terms of the regulatory framework) so has a right to switch if granted rights of use.</a:t>
            </a:r>
          </a:p>
          <a:p>
            <a:pPr lvl="1">
              <a:buClr>
                <a:srgbClr val="FF0000"/>
              </a:buClr>
            </a:pPr>
            <a:endParaRPr lang="en-GB" sz="1400" dirty="0">
              <a:solidFill>
                <a:schemeClr val="tx1"/>
              </a:solidFill>
            </a:endParaRPr>
          </a:p>
          <a:p>
            <a:pPr lvl="2"/>
            <a:endParaRPr lang="da-DK" sz="1600" dirty="0">
              <a:solidFill>
                <a:schemeClr val="tx1"/>
              </a:solidFill>
            </a:endParaRPr>
          </a:p>
          <a:p>
            <a:endParaRPr lang="en-US" sz="1600" dirty="0"/>
          </a:p>
        </p:txBody>
      </p:sp>
      <p:sp>
        <p:nvSpPr>
          <p:cNvPr id="6" name="Title 4"/>
          <p:cNvSpPr txBox="1">
            <a:spLocks/>
          </p:cNvSpPr>
          <p:nvPr/>
        </p:nvSpPr>
        <p:spPr bwMode="auto">
          <a:xfrm>
            <a:off x="341194" y="1446213"/>
            <a:ext cx="860143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rgbClr val="FFFFFF"/>
                </a:solidFill>
                <a:latin typeface="+mj-lt"/>
                <a:ea typeface="+mj-ea"/>
                <a:cs typeface="+mj-cs"/>
              </a:defRPr>
            </a:lvl1pPr>
            <a:lvl2pPr algn="r" rtl="0" eaLnBrk="1" fontAlgn="base" hangingPunct="1">
              <a:spcBef>
                <a:spcPct val="0"/>
              </a:spcBef>
              <a:spcAft>
                <a:spcPct val="0"/>
              </a:spcAft>
              <a:defRPr sz="2400" b="1">
                <a:solidFill>
                  <a:srgbClr val="FFFFFF"/>
                </a:solidFill>
                <a:latin typeface="Arial" pitchFamily="34" charset="0"/>
              </a:defRPr>
            </a:lvl2pPr>
            <a:lvl3pPr algn="r" rtl="0" eaLnBrk="1" fontAlgn="base" hangingPunct="1">
              <a:spcBef>
                <a:spcPct val="0"/>
              </a:spcBef>
              <a:spcAft>
                <a:spcPct val="0"/>
              </a:spcAft>
              <a:defRPr sz="2400" b="1">
                <a:solidFill>
                  <a:srgbClr val="FFFFFF"/>
                </a:solidFill>
                <a:latin typeface="Arial" pitchFamily="34" charset="0"/>
              </a:defRPr>
            </a:lvl3pPr>
            <a:lvl4pPr algn="r" rtl="0" eaLnBrk="1" fontAlgn="base" hangingPunct="1">
              <a:spcBef>
                <a:spcPct val="0"/>
              </a:spcBef>
              <a:spcAft>
                <a:spcPct val="0"/>
              </a:spcAft>
              <a:defRPr sz="2400" b="1">
                <a:solidFill>
                  <a:srgbClr val="FFFFFF"/>
                </a:solidFill>
                <a:latin typeface="Arial" pitchFamily="34" charset="0"/>
              </a:defRPr>
            </a:lvl4pPr>
            <a:lvl5pPr algn="r" rtl="0" eaLnBrk="1" fontAlgn="base" hangingPunct="1">
              <a:spcBef>
                <a:spcPct val="0"/>
              </a:spcBef>
              <a:spcAft>
                <a:spcPct val="0"/>
              </a:spcAft>
              <a:defRPr sz="2400" b="1">
                <a:solidFill>
                  <a:srgbClr val="FFFFFF"/>
                </a:solidFill>
                <a:latin typeface="Arial" pitchFamily="34" charset="0"/>
              </a:defRPr>
            </a:lvl5pPr>
            <a:lvl6pPr marL="457200" algn="r" rtl="0" eaLnBrk="1" fontAlgn="base" hangingPunct="1">
              <a:spcBef>
                <a:spcPct val="0"/>
              </a:spcBef>
              <a:spcAft>
                <a:spcPct val="0"/>
              </a:spcAft>
              <a:defRPr sz="2400" b="1">
                <a:solidFill>
                  <a:srgbClr val="FFFFFF"/>
                </a:solidFill>
                <a:latin typeface="Arial" pitchFamily="34" charset="0"/>
              </a:defRPr>
            </a:lvl6pPr>
            <a:lvl7pPr marL="914400" algn="r" rtl="0" eaLnBrk="1" fontAlgn="base" hangingPunct="1">
              <a:spcBef>
                <a:spcPct val="0"/>
              </a:spcBef>
              <a:spcAft>
                <a:spcPct val="0"/>
              </a:spcAft>
              <a:defRPr sz="2400" b="1">
                <a:solidFill>
                  <a:srgbClr val="FFFFFF"/>
                </a:solidFill>
                <a:latin typeface="Arial" pitchFamily="34" charset="0"/>
              </a:defRPr>
            </a:lvl7pPr>
            <a:lvl8pPr marL="1371600" algn="r" rtl="0" eaLnBrk="1" fontAlgn="base" hangingPunct="1">
              <a:spcBef>
                <a:spcPct val="0"/>
              </a:spcBef>
              <a:spcAft>
                <a:spcPct val="0"/>
              </a:spcAft>
              <a:defRPr sz="2400" b="1">
                <a:solidFill>
                  <a:srgbClr val="FFFFFF"/>
                </a:solidFill>
                <a:latin typeface="Arial" pitchFamily="34" charset="0"/>
              </a:defRPr>
            </a:lvl8pPr>
            <a:lvl9pPr marL="1828800" algn="r" rtl="0" eaLnBrk="1" fontAlgn="base" hangingPunct="1">
              <a:spcBef>
                <a:spcPct val="0"/>
              </a:spcBef>
              <a:spcAft>
                <a:spcPct val="0"/>
              </a:spcAft>
              <a:defRPr sz="2400" b="1">
                <a:solidFill>
                  <a:srgbClr val="FFFFFF"/>
                </a:solidFill>
                <a:latin typeface="Arial" pitchFamily="34" charset="0"/>
              </a:defRPr>
            </a:lvl9pPr>
          </a:lstStyle>
          <a:p>
            <a:r>
              <a:rPr lang="da-DK" kern="0" dirty="0"/>
              <a:t>Other issues</a:t>
            </a:r>
          </a:p>
        </p:txBody>
      </p:sp>
    </p:spTree>
    <p:extLst>
      <p:ext uri="{BB962C8B-B14F-4D97-AF65-F5344CB8AC3E}">
        <p14:creationId xmlns:p14="http://schemas.microsoft.com/office/powerpoint/2010/main" val="276324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Headline Work Items</a:t>
            </a:r>
          </a:p>
        </p:txBody>
      </p:sp>
      <p:graphicFrame>
        <p:nvGraphicFramePr>
          <p:cNvPr id="10" name="Table 9"/>
          <p:cNvGraphicFramePr>
            <a:graphicFrameLocks noGrp="1"/>
          </p:cNvGraphicFramePr>
          <p:nvPr>
            <p:extLst>
              <p:ext uri="{D42A27DB-BD31-4B8C-83A1-F6EECF244321}">
                <p14:modId xmlns:p14="http://schemas.microsoft.com/office/powerpoint/2010/main" val="1338977004"/>
              </p:ext>
            </p:extLst>
          </p:nvPr>
        </p:nvGraphicFramePr>
        <p:xfrm>
          <a:off x="286601" y="2325048"/>
          <a:ext cx="8325136" cy="3286983"/>
        </p:xfrm>
        <a:graphic>
          <a:graphicData uri="http://schemas.openxmlformats.org/drawingml/2006/table">
            <a:tbl>
              <a:tblPr firstRow="1">
                <a:tableStyleId>{8A107856-5554-42FB-B03E-39F5DBC370BA}</a:tableStyleId>
              </a:tblPr>
              <a:tblGrid>
                <a:gridCol w="2081284">
                  <a:extLst>
                    <a:ext uri="{9D8B030D-6E8A-4147-A177-3AD203B41FA5}">
                      <a16:colId xmlns:a16="http://schemas.microsoft.com/office/drawing/2014/main" xmlns="" val="20000"/>
                    </a:ext>
                  </a:extLst>
                </a:gridCol>
                <a:gridCol w="2081284">
                  <a:extLst>
                    <a:ext uri="{9D8B030D-6E8A-4147-A177-3AD203B41FA5}">
                      <a16:colId xmlns:a16="http://schemas.microsoft.com/office/drawing/2014/main" xmlns="" val="20001"/>
                    </a:ext>
                  </a:extLst>
                </a:gridCol>
                <a:gridCol w="1924335">
                  <a:extLst>
                    <a:ext uri="{9D8B030D-6E8A-4147-A177-3AD203B41FA5}">
                      <a16:colId xmlns:a16="http://schemas.microsoft.com/office/drawing/2014/main" xmlns="" val="20002"/>
                    </a:ext>
                  </a:extLst>
                </a:gridCol>
                <a:gridCol w="2238233">
                  <a:extLst>
                    <a:ext uri="{9D8B030D-6E8A-4147-A177-3AD203B41FA5}">
                      <a16:colId xmlns:a16="http://schemas.microsoft.com/office/drawing/2014/main" xmlns="" val="20003"/>
                    </a:ext>
                  </a:extLst>
                </a:gridCol>
              </a:tblGrid>
              <a:tr h="472743">
                <a:tc>
                  <a:txBody>
                    <a:bodyPr/>
                    <a:lstStyle/>
                    <a:p>
                      <a:r>
                        <a:rPr lang="da-DK" dirty="0"/>
                        <a:t>PT ES</a:t>
                      </a:r>
                    </a:p>
                  </a:txBody>
                  <a:tcPr/>
                </a:tc>
                <a:tc>
                  <a:txBody>
                    <a:bodyPr/>
                    <a:lstStyle/>
                    <a:p>
                      <a:r>
                        <a:rPr lang="da-DK" dirty="0"/>
                        <a:t>PT</a:t>
                      </a:r>
                      <a:r>
                        <a:rPr lang="da-DK" baseline="0" dirty="0"/>
                        <a:t> FNI</a:t>
                      </a:r>
                      <a:endParaRPr lang="da-DK" dirty="0"/>
                    </a:p>
                  </a:txBody>
                  <a:tcPr/>
                </a:tc>
                <a:tc>
                  <a:txBody>
                    <a:bodyPr/>
                    <a:lstStyle/>
                    <a:p>
                      <a:r>
                        <a:rPr lang="da-DK" dirty="0"/>
                        <a:t>PT</a:t>
                      </a:r>
                      <a:r>
                        <a:rPr lang="da-DK" baseline="0" dirty="0"/>
                        <a:t> NP</a:t>
                      </a:r>
                      <a:endParaRPr lang="da-DK" dirty="0"/>
                    </a:p>
                  </a:txBody>
                  <a:tcPr/>
                </a:tc>
                <a:tc>
                  <a:txBody>
                    <a:bodyPr/>
                    <a:lstStyle/>
                    <a:p>
                      <a:r>
                        <a:rPr lang="da-DK" dirty="0"/>
                        <a:t>PT</a:t>
                      </a:r>
                      <a:r>
                        <a:rPr lang="da-DK" baseline="0" dirty="0"/>
                        <a:t> TRIS</a:t>
                      </a:r>
                      <a:endParaRPr lang="da-DK" dirty="0"/>
                    </a:p>
                  </a:txBody>
                  <a:tcPr/>
                </a:tc>
                <a:extLst>
                  <a:ext uri="{0D108BD9-81ED-4DB2-BD59-A6C34878D82A}">
                    <a16:rowId xmlns:a16="http://schemas.microsoft.com/office/drawing/2014/main" xmlns="" val="10000"/>
                  </a:ext>
                </a:extLst>
              </a:tr>
              <a:tr h="782304">
                <a:tc rowSpan="2">
                  <a:txBody>
                    <a:bodyPr/>
                    <a:lstStyle/>
                    <a:p>
                      <a:r>
                        <a:rPr lang="en-US" sz="1200" dirty="0"/>
                        <a:t>Harmonised</a:t>
                      </a:r>
                      <a:r>
                        <a:rPr lang="en-US" sz="1200" baseline="0" dirty="0"/>
                        <a:t> implementation of A-GNSS</a:t>
                      </a:r>
                    </a:p>
                    <a:p>
                      <a:endParaRPr lang="en-US" sz="1200" baseline="0" dirty="0"/>
                    </a:p>
                    <a:p>
                      <a:r>
                        <a:rPr lang="en-US" sz="1200" baseline="0" dirty="0"/>
                        <a:t>(ECC Report to public consultation April 2016)</a:t>
                      </a:r>
                    </a:p>
                    <a:p>
                      <a:endParaRPr lang="en-US" sz="1200" baseline="0" dirty="0"/>
                    </a:p>
                    <a:p>
                      <a:endParaRPr lang="da-DK" sz="1200" b="0" dirty="0">
                        <a:solidFill>
                          <a:schemeClr val="tx1"/>
                        </a:solidFill>
                        <a:latin typeface="+mn-lt"/>
                      </a:endParaRPr>
                    </a:p>
                  </a:txBody>
                  <a:tcPr/>
                </a:tc>
                <a:tc>
                  <a:txBody>
                    <a:bodyPr/>
                    <a:lstStyle/>
                    <a:p>
                      <a:pPr marL="0" marR="0" fontAlgn="t">
                        <a:spcBef>
                          <a:spcPts val="0"/>
                        </a:spcBef>
                        <a:spcAft>
                          <a:spcPts val="0"/>
                        </a:spcAft>
                      </a:pPr>
                      <a:r>
                        <a:rPr lang="en-GB" sz="1200" b="0" dirty="0">
                          <a:solidFill>
                            <a:schemeClr val="dk1"/>
                          </a:solidFill>
                          <a:effectLst/>
                          <a:latin typeface="+mn-lt"/>
                        </a:rPr>
                        <a:t>Extra-territorial</a:t>
                      </a:r>
                      <a:r>
                        <a:rPr lang="en-GB" sz="1200" b="0" baseline="0" dirty="0">
                          <a:solidFill>
                            <a:schemeClr val="dk1"/>
                          </a:solidFill>
                          <a:effectLst/>
                          <a:latin typeface="+mn-lt"/>
                        </a:rPr>
                        <a:t> use of E.164 numbers</a:t>
                      </a:r>
                    </a:p>
                    <a:p>
                      <a:pPr marL="0" marR="0" fontAlgn="t">
                        <a:spcBef>
                          <a:spcPts val="0"/>
                        </a:spcBef>
                        <a:spcAft>
                          <a:spcPts val="0"/>
                        </a:spcAft>
                      </a:pPr>
                      <a:r>
                        <a:rPr lang="en-GB" sz="1200" b="0" baseline="0" dirty="0">
                          <a:solidFill>
                            <a:schemeClr val="dk1"/>
                          </a:solidFill>
                          <a:effectLst/>
                          <a:latin typeface="+mn-lt"/>
                        </a:rPr>
                        <a:t>(ECC Recommendation for final adoption April 2016)</a:t>
                      </a:r>
                    </a:p>
                  </a:txBody>
                  <a:tcPr marL="50814" marR="50814" marT="50784" marB="50784"/>
                </a:tc>
                <a:tc row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a:effectLst/>
                        </a:rPr>
                        <a:t>Facilitating switching and competition in the M2M sector.</a:t>
                      </a: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solidFill>
                            <a:schemeClr val="tx1"/>
                          </a:solidFill>
                          <a:effectLst/>
                          <a:latin typeface="+mn-lt"/>
                        </a:rPr>
                        <a:t>(ECC Report to public consultation November 2016)</a:t>
                      </a:r>
                    </a:p>
                    <a:p>
                      <a:pPr marL="0" marR="0" fontAlgn="t">
                        <a:spcBef>
                          <a:spcPts val="0"/>
                        </a:spcBef>
                        <a:spcAft>
                          <a:spcPts val="0"/>
                        </a:spcAft>
                      </a:pPr>
                      <a:endParaRPr lang="en-US" sz="1200" b="0" dirty="0">
                        <a:solidFill>
                          <a:schemeClr val="tx1"/>
                        </a:solidFill>
                        <a:effectLst/>
                        <a:latin typeface="+mn-lt"/>
                      </a:endParaRPr>
                    </a:p>
                  </a:txBody>
                  <a:tcPr marL="50773" marR="50773" marT="50802" marB="50802"/>
                </a:tc>
                <a:tc rowSpan="4">
                  <a:txBody>
                    <a:bodyPr/>
                    <a:lstStyle/>
                    <a:p>
                      <a:r>
                        <a:rPr lang="da-DK" sz="1200" dirty="0"/>
                        <a:t>Migration from PSTN/ISDN to All-IP networks</a:t>
                      </a:r>
                    </a:p>
                    <a:p>
                      <a:r>
                        <a:rPr lang="da-DK" sz="1200" b="0" dirty="0">
                          <a:solidFill>
                            <a:schemeClr val="tx1"/>
                          </a:solidFill>
                          <a:latin typeface="+mn-lt"/>
                        </a:rPr>
                        <a:t>(ECC Report to public consultation November 2016)</a:t>
                      </a:r>
                    </a:p>
                  </a:txBody>
                  <a:tcPr/>
                </a:tc>
                <a:extLst>
                  <a:ext uri="{0D108BD9-81ED-4DB2-BD59-A6C34878D82A}">
                    <a16:rowId xmlns:a16="http://schemas.microsoft.com/office/drawing/2014/main" xmlns="" val="10001"/>
                  </a:ext>
                </a:extLst>
              </a:tr>
              <a:tr h="574032">
                <a:tc vMerge="1">
                  <a:txBody>
                    <a:bodyPr/>
                    <a:lstStyle/>
                    <a:p>
                      <a:endParaRPr lang="en-IE"/>
                    </a:p>
                  </a:txBody>
                  <a:tcPr/>
                </a:tc>
                <a:tc rowSpan="2">
                  <a:txBody>
                    <a:bodyPr/>
                    <a:lstStyle/>
                    <a:p>
                      <a:pPr marL="0" marR="0" fontAlgn="t">
                        <a:spcBef>
                          <a:spcPts val="0"/>
                        </a:spcBef>
                        <a:spcAft>
                          <a:spcPts val="0"/>
                        </a:spcAft>
                      </a:pPr>
                      <a:r>
                        <a:rPr lang="en-GB" sz="1200" b="0" baseline="0">
                          <a:solidFill>
                            <a:schemeClr val="dk1"/>
                          </a:solidFill>
                          <a:effectLst/>
                          <a:latin typeface="+mn-lt"/>
                        </a:rPr>
                        <a:t>Numbering for OTT Services</a:t>
                      </a:r>
                    </a:p>
                    <a:p>
                      <a:pPr marL="0" marR="0" fontAlgn="t">
                        <a:spcBef>
                          <a:spcPts val="0"/>
                        </a:spcBef>
                        <a:spcAft>
                          <a:spcPts val="0"/>
                        </a:spcAft>
                      </a:pPr>
                      <a:r>
                        <a:rPr lang="en-GB" sz="1200" b="0" baseline="0">
                          <a:solidFill>
                            <a:schemeClr val="dk1"/>
                          </a:solidFill>
                          <a:effectLst/>
                          <a:latin typeface="+mn-lt"/>
                        </a:rPr>
                        <a:t>(ECC Report for consultation November 2016)</a:t>
                      </a:r>
                      <a:endParaRPr lang="en-GB" sz="1200" b="0">
                        <a:solidFill>
                          <a:schemeClr val="tx1"/>
                        </a:solidFill>
                        <a:effectLst/>
                        <a:latin typeface="+mn-lt"/>
                      </a:endParaRPr>
                    </a:p>
                  </a:txBody>
                  <a:tcPr marL="50814" marR="50814" marT="50784" marB="50784"/>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xmlns="" val="2386270717"/>
                  </a:ext>
                </a:extLst>
              </a:tr>
              <a:tr h="20827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Future work on caller location information from IP-based networks</a:t>
                      </a:r>
                      <a:endParaRPr lang="en-US" sz="1200" dirty="0"/>
                    </a:p>
                    <a:p>
                      <a:endParaRPr lang="da-DK" sz="1200" b="0" dirty="0">
                        <a:solidFill>
                          <a:schemeClr val="tx1"/>
                        </a:solidFill>
                        <a:latin typeface="+mn-lt"/>
                      </a:endParaRPr>
                    </a:p>
                  </a:txBody>
                  <a:tcPr/>
                </a:tc>
                <a:tc vMerge="1">
                  <a:txBody>
                    <a:bodyPr/>
                    <a:lstStyle/>
                    <a:p>
                      <a:endParaRPr lang="en-IE"/>
                    </a:p>
                  </a:txBody>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xmlns="" val="492128455"/>
                  </a:ext>
                </a:extLst>
              </a:tr>
              <a:tr h="1112520">
                <a:tc vMerge="1">
                  <a:txBody>
                    <a:bodyPr/>
                    <a:lstStyle/>
                    <a:p>
                      <a:endParaRPr lang="da-DK" dirty="0"/>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solidFill>
                            <a:schemeClr val="tx1"/>
                          </a:solidFill>
                          <a:effectLst/>
                          <a:latin typeface="+mn-lt"/>
                        </a:rPr>
                        <a:t>Numbering</a:t>
                      </a:r>
                      <a:r>
                        <a:rPr lang="en-US" sz="1200" b="0" baseline="0" dirty="0">
                          <a:solidFill>
                            <a:schemeClr val="tx1"/>
                          </a:solidFill>
                          <a:effectLst/>
                          <a:latin typeface="+mn-lt"/>
                        </a:rPr>
                        <a:t> for eCall</a:t>
                      </a:r>
                    </a:p>
                    <a:p>
                      <a:pPr marL="0" marR="0" indent="0" algn="l" defTabSz="914400" rtl="0" eaLnBrk="1" fontAlgn="t" latinLnBrk="0" hangingPunct="1">
                        <a:lnSpc>
                          <a:spcPct val="100000"/>
                        </a:lnSpc>
                        <a:spcBef>
                          <a:spcPts val="0"/>
                        </a:spcBef>
                        <a:spcAft>
                          <a:spcPts val="0"/>
                        </a:spcAft>
                        <a:buClrTx/>
                        <a:buSzTx/>
                        <a:buFontTx/>
                        <a:buNone/>
                        <a:tabLst/>
                        <a:defRPr/>
                      </a:pPr>
                      <a:endParaRPr lang="en-US" sz="1200" b="0" baseline="0" dirty="0">
                        <a:solidFill>
                          <a:schemeClr val="tx1"/>
                        </a:solidFill>
                        <a:effectLst/>
                        <a:latin typeface="+mn-lt"/>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baseline="0" dirty="0">
                          <a:solidFill>
                            <a:schemeClr val="tx1"/>
                          </a:solidFill>
                          <a:effectLst/>
                          <a:latin typeface="+mn-lt"/>
                        </a:rPr>
                        <a:t>(ECC Recommendation to public consultation November 2016)</a:t>
                      </a:r>
                      <a:endParaRPr lang="en-US" sz="1200" b="0" dirty="0">
                        <a:solidFill>
                          <a:schemeClr val="tx1"/>
                        </a:solidFill>
                        <a:effectLst/>
                        <a:latin typeface="+mn-lt"/>
                      </a:endParaRPr>
                    </a:p>
                    <a:p>
                      <a:pPr marL="0" marR="0" fontAlgn="t">
                        <a:spcBef>
                          <a:spcPts val="0"/>
                        </a:spcBef>
                        <a:spcAft>
                          <a:spcPts val="0"/>
                        </a:spcAft>
                      </a:pPr>
                      <a:endParaRPr lang="en-GB" sz="1200" b="0" dirty="0">
                        <a:solidFill>
                          <a:schemeClr val="tx1"/>
                        </a:solidFill>
                        <a:effectLst/>
                        <a:latin typeface="+mn-lt"/>
                      </a:endParaRPr>
                    </a:p>
                  </a:txBody>
                  <a:tcPr marL="50814" marR="50814" marT="50784" marB="50784"/>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200" b="0" dirty="0">
                        <a:solidFill>
                          <a:schemeClr val="tx1"/>
                        </a:solidFill>
                        <a:effectLst/>
                        <a:latin typeface="+mn-lt"/>
                      </a:endParaRPr>
                    </a:p>
                  </a:txBody>
                  <a:tcPr marL="50773" marR="50773" marT="50802" marB="50802"/>
                </a:tc>
                <a:tc vMerge="1">
                  <a:txBody>
                    <a:bodyPr/>
                    <a:lstStyle/>
                    <a:p>
                      <a:endParaRPr lang="da-DK" sz="1200" b="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75426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da-DK" sz="2000" b="1" dirty="0"/>
          </a:p>
          <a:p>
            <a:r>
              <a:rPr lang="da-DK" sz="2000" b="1" dirty="0"/>
              <a:t>Contact:</a:t>
            </a:r>
          </a:p>
          <a:p>
            <a:pPr marL="400050" lvl="1" indent="0">
              <a:buNone/>
            </a:pPr>
            <a:r>
              <a:rPr lang="da-DK" sz="1800" b="1" dirty="0"/>
              <a:t>Freddie McBride </a:t>
            </a:r>
            <a:r>
              <a:rPr lang="da-DK" sz="1200" b="1" dirty="0">
                <a:solidFill>
                  <a:schemeClr val="bg1">
                    <a:lumMod val="50000"/>
                  </a:schemeClr>
                </a:solidFill>
              </a:rPr>
              <a:t>BBS MSc DipRegGov</a:t>
            </a:r>
          </a:p>
          <a:p>
            <a:pPr marL="400050" lvl="1" indent="0">
              <a:buNone/>
            </a:pPr>
            <a:r>
              <a:rPr lang="da-DK" dirty="0">
                <a:hlinkClick r:id="rId3"/>
              </a:rPr>
              <a:t>freddie.mcbride@eco.cept.org</a:t>
            </a:r>
            <a:r>
              <a:rPr lang="da-DK" dirty="0"/>
              <a:t> </a:t>
            </a:r>
          </a:p>
          <a:p>
            <a:pPr marL="400050" lvl="1" indent="0">
              <a:buNone/>
            </a:pPr>
            <a:r>
              <a:rPr lang="da-DK" dirty="0"/>
              <a:t>+45 33 89 63 22</a:t>
            </a:r>
          </a:p>
          <a:p>
            <a:r>
              <a:rPr lang="da-DK" sz="2000" b="1" dirty="0"/>
              <a:t>European Communications Office: </a:t>
            </a:r>
          </a:p>
          <a:p>
            <a:pPr marL="400050" lvl="1" indent="0">
              <a:buNone/>
            </a:pPr>
            <a:r>
              <a:rPr lang="da-DK" dirty="0">
                <a:hlinkClick r:id="rId4"/>
              </a:rPr>
              <a:t>www.cept.org/eco</a:t>
            </a:r>
            <a:endParaRPr lang="da-DK" dirty="0"/>
          </a:p>
          <a:p>
            <a:pPr marL="400050" lvl="1" indent="0">
              <a:buNone/>
            </a:pPr>
            <a:endParaRPr lang="da-DK" dirty="0"/>
          </a:p>
          <a:p>
            <a:pPr marL="400050" lvl="1" indent="0">
              <a:buNone/>
            </a:pPr>
            <a:r>
              <a:rPr lang="da-DK" dirty="0"/>
              <a:t>Follow us on Twitter – </a:t>
            </a:r>
            <a:r>
              <a:rPr lang="da-DK" b="1" dirty="0">
                <a:solidFill>
                  <a:schemeClr val="accent2"/>
                </a:solidFill>
              </a:rPr>
              <a:t>@CEPT_ECC</a:t>
            </a:r>
          </a:p>
        </p:txBody>
      </p:sp>
      <p:sp>
        <p:nvSpPr>
          <p:cNvPr id="5" name="Title 4"/>
          <p:cNvSpPr>
            <a:spLocks noGrp="1"/>
          </p:cNvSpPr>
          <p:nvPr>
            <p:ph type="title"/>
          </p:nvPr>
        </p:nvSpPr>
        <p:spPr/>
        <p:txBody>
          <a:bodyPr/>
          <a:lstStyle/>
          <a:p>
            <a:r>
              <a:rPr lang="da-DK" dirty="0"/>
              <a:t>Thank you for your attention!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908" y="5189563"/>
            <a:ext cx="429904" cy="429904"/>
          </a:xfrm>
          <a:prstGeom prst="rect">
            <a:avLst/>
          </a:prstGeom>
        </p:spPr>
      </p:pic>
      <p:sp>
        <p:nvSpPr>
          <p:cNvPr id="6" name="Text Placeholder 2"/>
          <p:cNvSpPr>
            <a:spLocks noGrp="1"/>
          </p:cNvSpPr>
          <p:nvPr>
            <p:ph type="body" sz="quarter" idx="10"/>
          </p:nvPr>
        </p:nvSpPr>
        <p:spPr>
          <a:xfrm>
            <a:off x="2734690" y="6255235"/>
            <a:ext cx="6309258" cy="821130"/>
          </a:xfrm>
        </p:spPr>
        <p:txBody>
          <a:bodyPr/>
          <a:lstStyle/>
          <a:p>
            <a:pPr algn="r"/>
            <a:r>
              <a:rPr lang="en-US" sz="1100" b="1" dirty="0">
                <a:solidFill>
                  <a:schemeClr val="bg2"/>
                </a:solidFill>
              </a:rPr>
              <a:t>4th CEPT workshop on “European Spectrum Management and Numbering”</a:t>
            </a:r>
          </a:p>
          <a:p>
            <a:pPr algn="r"/>
            <a:r>
              <a:rPr lang="en-GB" sz="1100" b="1" dirty="0">
                <a:solidFill>
                  <a:schemeClr val="bg2"/>
                </a:solidFill>
              </a:rPr>
              <a:t>ECO, 5 April 2016</a:t>
            </a:r>
          </a:p>
        </p:txBody>
      </p:sp>
      <p:pic>
        <p:nvPicPr>
          <p:cNvPr id="7" name="Picture 2" descr="https://encrypted-tbn2.gstatic.com/images?q=tbn:ANd9GcQ8J2k_uXI09iTEtMQ8eT7hsSxqktu3gkFnSciCQ0JqfsyUFcGO"/>
          <p:cNvPicPr>
            <a:picLocks noChangeAspect="1" noChangeArrowheads="1"/>
          </p:cNvPicPr>
          <p:nvPr/>
        </p:nvPicPr>
        <p:blipFill rotWithShape="1">
          <a:blip r:embed="rId6">
            <a:extLst>
              <a:ext uri="{28A0092B-C50C-407E-A947-70E740481C1C}">
                <a14:useLocalDpi xmlns:a14="http://schemas.microsoft.com/office/drawing/2010/main" val="0"/>
              </a:ext>
            </a:extLst>
          </a:blip>
          <a:srcRect l="25053" r="8497"/>
          <a:stretch/>
        </p:blipFill>
        <p:spPr bwMode="auto">
          <a:xfrm>
            <a:off x="6114198" y="2807119"/>
            <a:ext cx="2374710" cy="238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2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21822" t="9196" r="20737" b="9550"/>
          <a:stretch>
            <a:fillRect/>
          </a:stretch>
        </p:blipFill>
        <p:spPr bwMode="auto">
          <a:xfrm>
            <a:off x="548911" y="2954338"/>
            <a:ext cx="668859" cy="58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http://hashtagsa.com/wp-content/uploads/2015/06/Social-bubb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21" y="3731838"/>
            <a:ext cx="1210474" cy="6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joinanalysysmason.com/contentimages/making_the_c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41" y="2180225"/>
            <a:ext cx="1352401" cy="5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378475437"/>
              </p:ext>
            </p:extLst>
          </p:nvPr>
        </p:nvGraphicFramePr>
        <p:xfrm>
          <a:off x="1676401" y="2154388"/>
          <a:ext cx="7399866" cy="4625335"/>
        </p:xfrm>
        <a:graphic>
          <a:graphicData uri="http://schemas.openxmlformats.org/drawingml/2006/table">
            <a:tbl>
              <a:tblPr firstRow="1" bandRow="1">
                <a:tableStyleId>{5940675A-B579-460E-94D1-54222C63F5DA}</a:tableStyleId>
              </a:tblPr>
              <a:tblGrid>
                <a:gridCol w="7399866">
                  <a:extLst>
                    <a:ext uri="{9D8B030D-6E8A-4147-A177-3AD203B41FA5}">
                      <a16:colId xmlns:a16="http://schemas.microsoft.com/office/drawing/2014/main" xmlns="" val="20000"/>
                    </a:ext>
                  </a:extLst>
                </a:gridCol>
              </a:tblGrid>
              <a:tr h="733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a:t>Mid-late 1990s </a:t>
                      </a:r>
                      <a:r>
                        <a:rPr lang="da-DK" sz="1400" dirty="0"/>
                        <a:t>– market liberalisation, growth of mobile and internet creates massive investor appetite in telecoms – ”irrational exuberence”. eBay,</a:t>
                      </a:r>
                      <a:r>
                        <a:rPr lang="da-DK" sz="1400" baseline="0" dirty="0"/>
                        <a:t> Amazon and PayPal founded.</a:t>
                      </a:r>
                      <a:endParaRPr lang="da-DK" sz="1400" dirty="0"/>
                    </a:p>
                  </a:txBody>
                  <a:tcPr marL="91441" marR="91441" marT="45711" marB="45711"/>
                </a:tc>
                <a:extLst>
                  <a:ext uri="{0D108BD9-81ED-4DB2-BD59-A6C34878D82A}">
                    <a16:rowId xmlns:a16="http://schemas.microsoft.com/office/drawing/2014/main" xmlns="" val="10000"/>
                  </a:ext>
                </a:extLst>
              </a:tr>
              <a:tr h="733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a:t>1999-2000</a:t>
                      </a:r>
                      <a:r>
                        <a:rPr lang="da-DK" sz="1400" dirty="0"/>
                        <a:t>–  Billions in revenue generated on the sale of 3G licenses in Europe.</a:t>
                      </a:r>
                      <a:r>
                        <a:rPr lang="da-DK" sz="1400" baseline="0" dirty="0"/>
                        <a:t> Windfall for governments but </a:t>
                      </a:r>
                      <a:r>
                        <a:rPr lang="da-DK" sz="1400" dirty="0"/>
                        <a:t>probably pushed back investment in 3G by 5 years. </a:t>
                      </a:r>
                    </a:p>
                  </a:txBody>
                  <a:tcPr marL="91441" marR="91441" marT="45711" marB="45711"/>
                </a:tc>
                <a:extLst>
                  <a:ext uri="{0D108BD9-81ED-4DB2-BD59-A6C34878D82A}">
                    <a16:rowId xmlns:a16="http://schemas.microsoft.com/office/drawing/2014/main" xmlns="" val="10001"/>
                  </a:ext>
                </a:extLst>
              </a:tr>
              <a:tr h="9527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a:t>2001-2002</a:t>
                      </a:r>
                      <a:r>
                        <a:rPr lang="da-DK" sz="1400" dirty="0"/>
                        <a:t>–  dot.com bubble bursts wiping </a:t>
                      </a:r>
                      <a:r>
                        <a:rPr lang="en-US" sz="1400" dirty="0"/>
                        <a:t>more than $5 trillion off the value of technology companies.</a:t>
                      </a:r>
                      <a:r>
                        <a:rPr lang="da-DK" sz="1400" dirty="0"/>
                        <a:t>  Huge negative impact on vendors and operators.</a:t>
                      </a:r>
                      <a:r>
                        <a:rPr lang="da-DK" sz="1400" baseline="0" dirty="0"/>
                        <a:t> Investment capital for telecoms applications, service and networks dries up.</a:t>
                      </a:r>
                      <a:endParaRPr lang="da-DK" sz="1400" dirty="0"/>
                    </a:p>
                  </a:txBody>
                  <a:tcPr marL="91441" marR="91441" marT="45711" marB="45711"/>
                </a:tc>
                <a:extLst>
                  <a:ext uri="{0D108BD9-81ED-4DB2-BD59-A6C34878D82A}">
                    <a16:rowId xmlns:a16="http://schemas.microsoft.com/office/drawing/2014/main" xmlns="" val="10002"/>
                  </a:ext>
                </a:extLst>
              </a:tr>
              <a:tr h="733893">
                <a:tc>
                  <a:txBody>
                    <a:bodyPr/>
                    <a:lstStyle/>
                    <a:p>
                      <a:r>
                        <a:rPr lang="da-DK" sz="1400" b="1" dirty="0"/>
                        <a:t>2002-2006 </a:t>
                      </a:r>
                      <a:r>
                        <a:rPr lang="da-DK" sz="1400" dirty="0"/>
                        <a:t>– </a:t>
                      </a:r>
                      <a:r>
                        <a:rPr lang="en-US" sz="1400" dirty="0"/>
                        <a:t>Leading social media companies founded. Then only really desktop applications but, in hindsight, timing was just right. Breakthroughs</a:t>
                      </a:r>
                      <a:r>
                        <a:rPr lang="en-US" sz="1400" baseline="0" dirty="0"/>
                        <a:t> in handset developments, GPS, cameras etc.</a:t>
                      </a:r>
                      <a:endParaRPr lang="en-US" sz="1400" dirty="0"/>
                    </a:p>
                  </a:txBody>
                  <a:tcPr marL="91441" marR="91441" marT="45711" marB="45711"/>
                </a:tc>
                <a:extLst>
                  <a:ext uri="{0D108BD9-81ED-4DB2-BD59-A6C34878D82A}">
                    <a16:rowId xmlns:a16="http://schemas.microsoft.com/office/drawing/2014/main" xmlns="" val="10003"/>
                  </a:ext>
                </a:extLst>
              </a:tr>
              <a:tr h="952757">
                <a:tc>
                  <a:txBody>
                    <a:bodyPr/>
                    <a:lstStyle/>
                    <a:p>
                      <a:r>
                        <a:rPr lang="da-DK" sz="1400" b="1" dirty="0"/>
                        <a:t>2006</a:t>
                      </a:r>
                      <a:r>
                        <a:rPr lang="da-DK" sz="1400" dirty="0"/>
                        <a:t> - DOCSIS 3.0 released.  - Enabled</a:t>
                      </a:r>
                      <a:r>
                        <a:rPr lang="da-DK" sz="1400" baseline="0" dirty="0"/>
                        <a:t> cable TV operators to provide 15mbps broadband over co-ax. First triple play products emerge. </a:t>
                      </a:r>
                      <a:r>
                        <a:rPr lang="da-DK" sz="1400" dirty="0"/>
                        <a:t>Incumbents</a:t>
                      </a:r>
                      <a:r>
                        <a:rPr lang="da-DK" sz="1400" baseline="0" dirty="0"/>
                        <a:t> left with no choice but to invest in advanced copper and fibre access networks.</a:t>
                      </a:r>
                      <a:endParaRPr lang="da-DK" sz="1400" dirty="0"/>
                    </a:p>
                  </a:txBody>
                  <a:tcPr marL="91441" marR="91441" marT="45711" marB="45711"/>
                </a:tc>
                <a:extLst>
                  <a:ext uri="{0D108BD9-81ED-4DB2-BD59-A6C34878D82A}">
                    <a16:rowId xmlns:a16="http://schemas.microsoft.com/office/drawing/2014/main" xmlns="" val="10004"/>
                  </a:ext>
                </a:extLst>
              </a:tr>
              <a:tr h="515008">
                <a:tc>
                  <a:txBody>
                    <a:bodyPr/>
                    <a:lstStyle/>
                    <a:p>
                      <a:r>
                        <a:rPr lang="da-DK" sz="1400" b="1" dirty="0"/>
                        <a:t>2007 </a:t>
                      </a:r>
                      <a:r>
                        <a:rPr lang="da-DK" sz="1400" b="0" dirty="0"/>
                        <a:t>– First iphone launched</a:t>
                      </a:r>
                      <a:r>
                        <a:rPr lang="da-DK" sz="1400" b="0" baseline="0" dirty="0"/>
                        <a:t>  - start of virtuous cycle of growth and social media revolution. First Kindle launched.</a:t>
                      </a:r>
                      <a:endParaRPr lang="da-DK" sz="1400" b="0" dirty="0"/>
                    </a:p>
                  </a:txBody>
                  <a:tcPr marL="91441" marR="91441" marT="45711" marB="45711"/>
                </a:tc>
                <a:extLst>
                  <a:ext uri="{0D108BD9-81ED-4DB2-BD59-A6C34878D82A}">
                    <a16:rowId xmlns:a16="http://schemas.microsoft.com/office/drawing/2014/main" xmlns="" val="10005"/>
                  </a:ext>
                </a:extLst>
              </a:tr>
            </a:tbl>
          </a:graphicData>
        </a:graphic>
      </p:graphicFrame>
      <p:pic>
        <p:nvPicPr>
          <p:cNvPr id="10" name="Picture 18" descr="steve-jobs-original-2007-i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991" y="6218989"/>
            <a:ext cx="918459" cy="52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https://encrypted-tbn2.gstatic.com/images?q=tbn:ANd9GcTx-VAsW1-7Bd1oxWB9vUYr3WrMjC1vPTG3u817Kkn6xWutyEpFWw"/>
          <p:cNvPicPr>
            <a:picLocks noChangeAspect="1" noChangeArrowheads="1"/>
          </p:cNvPicPr>
          <p:nvPr/>
        </p:nvPicPr>
        <p:blipFill>
          <a:blip r:embed="rId6" cstate="print">
            <a:extLst>
              <a:ext uri="{28A0092B-C50C-407E-A947-70E740481C1C}">
                <a14:useLocalDpi xmlns:a14="http://schemas.microsoft.com/office/drawing/2010/main" val="0"/>
              </a:ext>
            </a:extLst>
          </a:blip>
          <a:srcRect l="20712" t="6052" r="20715" b="6592"/>
          <a:stretch>
            <a:fillRect/>
          </a:stretch>
        </p:blipFill>
        <p:spPr bwMode="auto">
          <a:xfrm>
            <a:off x="530835" y="5385828"/>
            <a:ext cx="668859" cy="59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
          <p:cNvGrpSpPr>
            <a:grpSpLocks/>
          </p:cNvGrpSpPr>
          <p:nvPr/>
        </p:nvGrpSpPr>
        <p:grpSpPr bwMode="auto">
          <a:xfrm>
            <a:off x="307621" y="4672814"/>
            <a:ext cx="1088120" cy="410402"/>
            <a:chOff x="225271" y="4117975"/>
            <a:chExt cx="1059017" cy="485929"/>
          </a:xfrm>
        </p:grpSpPr>
        <p:grpSp>
          <p:nvGrpSpPr>
            <p:cNvPr id="13" name="Group 22"/>
            <p:cNvGrpSpPr>
              <a:grpSpLocks/>
            </p:cNvGrpSpPr>
            <p:nvPr/>
          </p:nvGrpSpPr>
          <p:grpSpPr bwMode="auto">
            <a:xfrm>
              <a:off x="265113" y="4117975"/>
              <a:ext cx="1019175" cy="250825"/>
              <a:chOff x="416416" y="4079101"/>
              <a:chExt cx="1019957" cy="250950"/>
            </a:xfrm>
          </p:grpSpPr>
          <p:pic>
            <p:nvPicPr>
              <p:cNvPr id="16" name="Picture 4" descr="https://lh5.ggpht.com/1CxNUEdzrREikWZoaHIU5J63x2gOxTb7R-ZIbJd51uPBFt0jUj8AX2bMOhKiIBcuAqtH=w3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30" y="4090987"/>
                <a:ext cx="239064" cy="23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s://fbcdn-profile-a.akamaihd.net/hprofile-ak-xfp1/v/t1.0-1/p160x160/1377580_10152203108461729_809245696_n.png?oh=cb163ef855f9307c77b6ad913dfe01b0&amp;oe=563A937D&amp;__gda__=1450852360_4c2d866fa58e7d514e25565bd2a6a97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416" y="4112947"/>
                <a:ext cx="195144" cy="1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https://yt3.ggpht.com/-CepHHHB3l1Y/AAAAAAAAAAI/AAAAAAAAAAA/Z8MftqWbEqA/s900-c-k-no/photo.jpg"/>
              <p:cNvPicPr>
                <a:picLocks noChangeAspect="1" noChangeArrowheads="1"/>
              </p:cNvPicPr>
              <p:nvPr/>
            </p:nvPicPr>
            <p:blipFill>
              <a:blip r:embed="rId9" cstate="print">
                <a:extLst>
                  <a:ext uri="{28A0092B-C50C-407E-A947-70E740481C1C}">
                    <a14:useLocalDpi xmlns:a14="http://schemas.microsoft.com/office/drawing/2010/main" val="0"/>
                  </a:ext>
                </a:extLst>
              </a:blip>
              <a:srcRect l="13313" t="12952" r="13812" b="13766"/>
              <a:stretch>
                <a:fillRect/>
              </a:stretch>
            </p:blipFill>
            <p:spPr bwMode="auto">
              <a:xfrm>
                <a:off x="944736" y="4112791"/>
                <a:ext cx="194214" cy="1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http://i475.photobucket.com/albums/rr113/tek3D/twitter-butt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H="1" flipV="1">
                <a:off x="1185423" y="4079101"/>
                <a:ext cx="250950" cy="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34" descr="http://img3.wikia.nocookie.net/__cb20120618105920/runescape/images/f/f2/Youtube_logo-Update-Hint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5271" y="4368800"/>
              <a:ext cx="235104" cy="23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2" descr="http://radhamadhavdham.org/wp-content/uploads/2014/09/Flickr-ico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581" y="4369748"/>
              <a:ext cx="233208" cy="2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itle 5"/>
          <p:cNvSpPr>
            <a:spLocks noGrp="1"/>
          </p:cNvSpPr>
          <p:nvPr>
            <p:ph type="title"/>
          </p:nvPr>
        </p:nvSpPr>
        <p:spPr>
          <a:xfrm>
            <a:off x="-59267" y="1270000"/>
            <a:ext cx="8737601" cy="685800"/>
          </a:xfrm>
        </p:spPr>
        <p:txBody>
          <a:bodyPr/>
          <a:lstStyle/>
          <a:p>
            <a:pPr eaLnBrk="1" hangingPunct="1"/>
            <a:r>
              <a:rPr lang="en-GB" altLang="da-DK" dirty="0">
                <a:latin typeface="Arial" charset="0"/>
                <a:ea typeface="ＭＳ Ｐゴシック" pitchFamily="34" charset="-128"/>
              </a:rPr>
              <a:t>Predicting “speed of evolution” and “legacy phase out” </a:t>
            </a:r>
            <a:br>
              <a:rPr lang="en-GB" altLang="da-DK" dirty="0">
                <a:latin typeface="Arial" charset="0"/>
                <a:ea typeface="ＭＳ Ｐゴシック" pitchFamily="34" charset="-128"/>
              </a:rPr>
            </a:br>
            <a:r>
              <a:rPr lang="en-GB" altLang="da-DK" dirty="0">
                <a:latin typeface="Arial" charset="0"/>
                <a:ea typeface="ＭＳ Ｐゴシック" pitchFamily="34" charset="-128"/>
              </a:rPr>
              <a:t>Key events in the last 20 years</a:t>
            </a:r>
          </a:p>
        </p:txBody>
      </p:sp>
    </p:spTree>
    <p:extLst>
      <p:ext uri="{BB962C8B-B14F-4D97-AF65-F5344CB8AC3E}">
        <p14:creationId xmlns:p14="http://schemas.microsoft.com/office/powerpoint/2010/main" val="237550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52437748"/>
              </p:ext>
            </p:extLst>
          </p:nvPr>
        </p:nvGraphicFramePr>
        <p:xfrm>
          <a:off x="1503363" y="2260601"/>
          <a:ext cx="7200900" cy="2193924"/>
        </p:xfrm>
        <a:graphic>
          <a:graphicData uri="http://schemas.openxmlformats.org/drawingml/2006/table">
            <a:tbl>
              <a:tblPr firstRow="1" bandRow="1">
                <a:tableStyleId>{5940675A-B579-460E-94D1-54222C63F5DA}</a:tableStyleId>
              </a:tblPr>
              <a:tblGrid>
                <a:gridCol w="7200900">
                  <a:extLst>
                    <a:ext uri="{9D8B030D-6E8A-4147-A177-3AD203B41FA5}">
                      <a16:colId xmlns:a16="http://schemas.microsoft.com/office/drawing/2014/main" xmlns="" val="20000"/>
                    </a:ext>
                  </a:extLst>
                </a:gridCol>
              </a:tblGrid>
              <a:tr h="639882">
                <a:tc>
                  <a:txBody>
                    <a:bodyPr/>
                    <a:lstStyle/>
                    <a:p>
                      <a:r>
                        <a:rPr lang="da-DK" sz="1400" b="1" dirty="0"/>
                        <a:t>2008-2009</a:t>
                      </a:r>
                      <a:r>
                        <a:rPr lang="da-DK" sz="1400" baseline="0" dirty="0"/>
                        <a:t> Financial crisis. – Not all bad for telecoms. European economies refocus on smart/knowledge/digital economy. Airbnb and Uber founded.</a:t>
                      </a:r>
                      <a:endParaRPr lang="da-DK" sz="1400" dirty="0"/>
                    </a:p>
                  </a:txBody>
                  <a:tcPr marL="91441" marR="91441" marT="45663" marB="45663"/>
                </a:tc>
                <a:extLst>
                  <a:ext uri="{0D108BD9-81ED-4DB2-BD59-A6C34878D82A}">
                    <a16:rowId xmlns:a16="http://schemas.microsoft.com/office/drawing/2014/main" xmlns="" val="10000"/>
                  </a:ext>
                </a:extLst>
              </a:tr>
              <a:tr h="6398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a:t>2009-2010</a:t>
                      </a:r>
                      <a:r>
                        <a:rPr lang="da-DK" sz="1400" dirty="0"/>
                        <a:t>– First ipad released and nicely timed with the proliferation</a:t>
                      </a:r>
                      <a:r>
                        <a:rPr lang="da-DK" sz="1400" baseline="0" dirty="0"/>
                        <a:t> of wifi hotspots. Viber, Instagram and WhatsApp created. </a:t>
                      </a:r>
                      <a:endParaRPr lang="da-DK" sz="1400" dirty="0"/>
                    </a:p>
                  </a:txBody>
                  <a:tcPr marL="91441" marR="91441" marT="45663" marB="45663"/>
                </a:tc>
                <a:extLst>
                  <a:ext uri="{0D108BD9-81ED-4DB2-BD59-A6C34878D82A}">
                    <a16:rowId xmlns:a16="http://schemas.microsoft.com/office/drawing/2014/main" xmlns="" val="10001"/>
                  </a:ext>
                </a:extLst>
              </a:tr>
              <a:tr h="9141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a:t>2012</a:t>
                      </a:r>
                      <a:r>
                        <a:rPr lang="da-DK" sz="1400" dirty="0"/>
                        <a:t>– </a:t>
                      </a:r>
                      <a:r>
                        <a:rPr lang="da-DK" sz="1400" b="1" dirty="0"/>
                        <a:t>2015</a:t>
                      </a:r>
                      <a:r>
                        <a:rPr lang="da-DK" sz="1400" dirty="0"/>
                        <a:t>  Digital Dividend</a:t>
                      </a:r>
                      <a:r>
                        <a:rPr lang="da-DK" sz="1400" baseline="0" dirty="0"/>
                        <a:t>, LTE/4G and multi band spectrum auctions to support demand for growth in mobile data. Continued investments in fibre and beginning of IMS rollout in Europe. OTT on mobile. Growth in FinTech</a:t>
                      </a:r>
                      <a:endParaRPr lang="da-DK" sz="1400" dirty="0"/>
                    </a:p>
                  </a:txBody>
                  <a:tcPr marL="91441" marR="91441" marT="45663" marB="45663"/>
                </a:tc>
                <a:extLst>
                  <a:ext uri="{0D108BD9-81ED-4DB2-BD59-A6C34878D82A}">
                    <a16:rowId xmlns:a16="http://schemas.microsoft.com/office/drawing/2014/main" xmlns="" val="10002"/>
                  </a:ext>
                </a:extLst>
              </a:tr>
            </a:tbl>
          </a:graphicData>
        </a:graphic>
      </p:graphicFrame>
      <p:pic>
        <p:nvPicPr>
          <p:cNvPr id="7" name="Picture 24" descr="Image result for financial crisis 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786" y="2264305"/>
            <a:ext cx="1011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http://media.flysfo.com/Wifi-Hotspots%20%281%29.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3068638"/>
            <a:ext cx="4937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http://voipfreak.net/wp-content/uploads/2013/10/4gmobile.jpg"/>
          <p:cNvPicPr>
            <a:picLocks noChangeAspect="1" noChangeArrowheads="1"/>
          </p:cNvPicPr>
          <p:nvPr/>
        </p:nvPicPr>
        <p:blipFill>
          <a:blip r:embed="rId4" cstate="print">
            <a:extLst>
              <a:ext uri="{28A0092B-C50C-407E-A947-70E740481C1C}">
                <a14:useLocalDpi xmlns:a14="http://schemas.microsoft.com/office/drawing/2010/main" val="0"/>
              </a:ext>
            </a:extLst>
          </a:blip>
          <a:srcRect l="11852" t="15382" r="12648" b="18219"/>
          <a:stretch>
            <a:fillRect/>
          </a:stretch>
        </p:blipFill>
        <p:spPr bwMode="auto">
          <a:xfrm>
            <a:off x="298186" y="3793596"/>
            <a:ext cx="714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https://lh4.ggpht.com/RZKTdOSVP-Sg_J468WER6-jjTb9jPagpsjj3iV5fX1Zs8cXomXzMDlW2-EwhzcgLnfg=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3" y="3008313"/>
            <a:ext cx="4651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http://i.utdstc.com/icons/256/whatsapp-messenger-androi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3463" y="3049588"/>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127000" y="4589463"/>
            <a:ext cx="741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da-DK" altLang="da-DK" sz="1800" b="1" dirty="0"/>
              <a:t>2015 – 2022? </a:t>
            </a:r>
          </a:p>
          <a:p>
            <a:pPr eaLnBrk="1" hangingPunct="1">
              <a:defRPr/>
            </a:pPr>
            <a:endParaRPr lang="da-DK" altLang="da-DK" sz="1800" b="1" dirty="0"/>
          </a:p>
          <a:p>
            <a:pPr eaLnBrk="1" hangingPunct="1">
              <a:defRPr/>
            </a:pPr>
            <a:r>
              <a:rPr lang="da-DK" altLang="da-DK" sz="1800" dirty="0"/>
              <a:t>- Growth in M2M, IoT, cloud services</a:t>
            </a:r>
          </a:p>
          <a:p>
            <a:pPr eaLnBrk="1" hangingPunct="1">
              <a:defRPr/>
            </a:pPr>
            <a:r>
              <a:rPr lang="da-DK" altLang="da-DK" sz="1800" dirty="0"/>
              <a:t>- Wearables  - </a:t>
            </a:r>
            <a:r>
              <a:rPr lang="en-US" altLang="da-DK" sz="1800" dirty="0"/>
              <a:t>nearly 84 million in 2015. 245 million by 2019 </a:t>
            </a:r>
          </a:p>
          <a:p>
            <a:pPr eaLnBrk="1" hangingPunct="1">
              <a:defRPr/>
            </a:pPr>
            <a:r>
              <a:rPr lang="da-DK" altLang="da-DK" sz="1800" dirty="0"/>
              <a:t>- Wide scale IMS rollout in Europe towards an all-IP end state</a:t>
            </a:r>
          </a:p>
          <a:p>
            <a:pPr marL="285750" indent="-285750" eaLnBrk="1" hangingPunct="1">
              <a:buFontTx/>
              <a:buChar char="-"/>
              <a:defRPr/>
            </a:pPr>
            <a:r>
              <a:rPr lang="da-DK" altLang="da-DK" sz="1800" dirty="0"/>
              <a:t>................. or another tech bubble?</a:t>
            </a:r>
          </a:p>
          <a:p>
            <a:pPr marL="285750" indent="-285750" eaLnBrk="1" hangingPunct="1">
              <a:buFontTx/>
              <a:buChar char="-"/>
              <a:defRPr/>
            </a:pPr>
            <a:endParaRPr lang="da-DK" altLang="da-DK" sz="1800" dirty="0"/>
          </a:p>
        </p:txBody>
      </p:sp>
      <p:sp>
        <p:nvSpPr>
          <p:cNvPr id="14" name="Title 5"/>
          <p:cNvSpPr>
            <a:spLocks noGrp="1"/>
          </p:cNvSpPr>
          <p:nvPr>
            <p:ph type="title"/>
          </p:nvPr>
        </p:nvSpPr>
        <p:spPr>
          <a:xfrm>
            <a:off x="-59267" y="1270000"/>
            <a:ext cx="8737601" cy="685800"/>
          </a:xfrm>
        </p:spPr>
        <p:txBody>
          <a:bodyPr/>
          <a:lstStyle/>
          <a:p>
            <a:pPr eaLnBrk="1" hangingPunct="1"/>
            <a:r>
              <a:rPr lang="en-GB" altLang="da-DK" dirty="0">
                <a:latin typeface="Arial" charset="0"/>
                <a:ea typeface="ＭＳ Ｐゴシック" pitchFamily="34" charset="-128"/>
              </a:rPr>
              <a:t>Predicting “speed of evolution” and “legacy phase out” </a:t>
            </a:r>
            <a:br>
              <a:rPr lang="en-GB" altLang="da-DK" dirty="0">
                <a:latin typeface="Arial" charset="0"/>
                <a:ea typeface="ＭＳ Ｐゴシック" pitchFamily="34" charset="-128"/>
              </a:rPr>
            </a:br>
            <a:r>
              <a:rPr lang="en-GB" altLang="da-DK" dirty="0">
                <a:latin typeface="Arial" charset="0"/>
                <a:ea typeface="ＭＳ Ｐゴシック" pitchFamily="34" charset="-128"/>
              </a:rPr>
              <a:t>Key events in the last 20 years</a:t>
            </a:r>
          </a:p>
        </p:txBody>
      </p:sp>
      <p:graphicFrame>
        <p:nvGraphicFramePr>
          <p:cNvPr id="15" name="Table 14"/>
          <p:cNvGraphicFramePr>
            <a:graphicFrameLocks noGrp="1"/>
          </p:cNvGraphicFramePr>
          <p:nvPr>
            <p:extLst>
              <p:ext uri="{D42A27DB-BD31-4B8C-83A1-F6EECF244321}">
                <p14:modId xmlns:p14="http://schemas.microsoft.com/office/powerpoint/2010/main" val="171285789"/>
              </p:ext>
            </p:extLst>
          </p:nvPr>
        </p:nvGraphicFramePr>
        <p:xfrm>
          <a:off x="6629400" y="4884103"/>
          <a:ext cx="2692400" cy="1737360"/>
        </p:xfrm>
        <a:graphic>
          <a:graphicData uri="http://schemas.openxmlformats.org/drawingml/2006/table">
            <a:tbl>
              <a:tblPr/>
              <a:tblGrid>
                <a:gridCol w="1771081">
                  <a:extLst>
                    <a:ext uri="{9D8B030D-6E8A-4147-A177-3AD203B41FA5}">
                      <a16:colId xmlns:a16="http://schemas.microsoft.com/office/drawing/2014/main" xmlns="" val="20000"/>
                    </a:ext>
                  </a:extLst>
                </a:gridCol>
                <a:gridCol w="921319">
                  <a:extLst>
                    <a:ext uri="{9D8B030D-6E8A-4147-A177-3AD203B41FA5}">
                      <a16:colId xmlns:a16="http://schemas.microsoft.com/office/drawing/2014/main" xmlns="" val="20001"/>
                    </a:ext>
                  </a:extLst>
                </a:gridCol>
              </a:tblGrid>
              <a:tr h="0">
                <a:tc>
                  <a:txBody>
                    <a:bodyPr/>
                    <a:lstStyle/>
                    <a:p>
                      <a:r>
                        <a:rPr lang="da-DK" dirty="0"/>
                        <a:t>Company</a:t>
                      </a:r>
                    </a:p>
                  </a:txBody>
                  <a:tcPr anchor="ctr">
                    <a:lnL>
                      <a:noFill/>
                    </a:lnL>
                    <a:lnR>
                      <a:noFill/>
                    </a:lnR>
                    <a:lnT>
                      <a:noFill/>
                    </a:lnT>
                    <a:lnB>
                      <a:noFill/>
                    </a:lnB>
                  </a:tcPr>
                </a:tc>
                <a:tc>
                  <a:txBody>
                    <a:bodyPr/>
                    <a:lstStyle/>
                    <a:p>
                      <a:r>
                        <a:rPr lang="da-DK"/>
                        <a:t>Cap Rank</a:t>
                      </a:r>
                    </a:p>
                  </a:txBody>
                  <a:tcPr anchor="ctr">
                    <a:lnL>
                      <a:noFill/>
                    </a:lnL>
                    <a:lnR>
                      <a:noFill/>
                    </a:lnR>
                    <a:lnT>
                      <a:noFill/>
                    </a:lnT>
                    <a:lnB>
                      <a:noFill/>
                    </a:lnB>
                  </a:tcPr>
                </a:tc>
                <a:extLst>
                  <a:ext uri="{0D108BD9-81ED-4DB2-BD59-A6C34878D82A}">
                    <a16:rowId xmlns:a16="http://schemas.microsoft.com/office/drawing/2014/main" xmlns="" val="10000"/>
                  </a:ext>
                </a:extLst>
              </a:tr>
              <a:tr h="0">
                <a:tc>
                  <a:txBody>
                    <a:bodyPr/>
                    <a:lstStyle/>
                    <a:p>
                      <a:r>
                        <a:rPr lang="da-DK"/>
                        <a:t>Apple</a:t>
                      </a:r>
                    </a:p>
                  </a:txBody>
                  <a:tcPr anchor="ctr">
                    <a:lnL>
                      <a:noFill/>
                    </a:lnL>
                    <a:lnR>
                      <a:noFill/>
                    </a:lnR>
                    <a:lnT>
                      <a:noFill/>
                    </a:lnT>
                    <a:lnB>
                      <a:noFill/>
                    </a:lnB>
                  </a:tcPr>
                </a:tc>
                <a:tc>
                  <a:txBody>
                    <a:bodyPr/>
                    <a:lstStyle/>
                    <a:p>
                      <a:r>
                        <a:rPr lang="da-DK"/>
                        <a:t>1</a:t>
                      </a:r>
                    </a:p>
                  </a:txBody>
                  <a:tcPr anchor="ctr">
                    <a:lnL>
                      <a:noFill/>
                    </a:lnL>
                    <a:lnR>
                      <a:noFill/>
                    </a:lnR>
                    <a:lnT>
                      <a:noFill/>
                    </a:lnT>
                    <a:lnB>
                      <a:noFill/>
                    </a:lnB>
                  </a:tcPr>
                </a:tc>
                <a:extLst>
                  <a:ext uri="{0D108BD9-81ED-4DB2-BD59-A6C34878D82A}">
                    <a16:rowId xmlns:a16="http://schemas.microsoft.com/office/drawing/2014/main" xmlns="" val="10001"/>
                  </a:ext>
                </a:extLst>
              </a:tr>
              <a:tr h="0">
                <a:tc>
                  <a:txBody>
                    <a:bodyPr/>
                    <a:lstStyle/>
                    <a:p>
                      <a:r>
                        <a:rPr lang="da-DK" dirty="0"/>
                        <a:t>Google</a:t>
                      </a:r>
                    </a:p>
                  </a:txBody>
                  <a:tcPr anchor="ctr">
                    <a:lnL>
                      <a:noFill/>
                    </a:lnL>
                    <a:lnR>
                      <a:noFill/>
                    </a:lnR>
                    <a:lnT>
                      <a:noFill/>
                    </a:lnT>
                    <a:lnB>
                      <a:noFill/>
                    </a:lnB>
                  </a:tcPr>
                </a:tc>
                <a:tc>
                  <a:txBody>
                    <a:bodyPr/>
                    <a:lstStyle/>
                    <a:p>
                      <a:r>
                        <a:rPr lang="da-DK"/>
                        <a:t>2</a:t>
                      </a:r>
                    </a:p>
                  </a:txBody>
                  <a:tcPr anchor="ctr">
                    <a:lnL>
                      <a:noFill/>
                    </a:lnL>
                    <a:lnR>
                      <a:noFill/>
                    </a:lnR>
                    <a:lnT>
                      <a:noFill/>
                    </a:lnT>
                    <a:lnB>
                      <a:noFill/>
                    </a:lnB>
                  </a:tcPr>
                </a:tc>
                <a:extLst>
                  <a:ext uri="{0D108BD9-81ED-4DB2-BD59-A6C34878D82A}">
                    <a16:rowId xmlns:a16="http://schemas.microsoft.com/office/drawing/2014/main" xmlns="" val="10002"/>
                  </a:ext>
                </a:extLst>
              </a:tr>
              <a:tr h="0">
                <a:tc>
                  <a:txBody>
                    <a:bodyPr/>
                    <a:lstStyle/>
                    <a:p>
                      <a:r>
                        <a:rPr lang="da-DK"/>
                        <a:t>Microsoft</a:t>
                      </a:r>
                    </a:p>
                  </a:txBody>
                  <a:tcPr anchor="ctr">
                    <a:lnL>
                      <a:noFill/>
                    </a:lnL>
                    <a:lnR>
                      <a:noFill/>
                    </a:lnR>
                    <a:lnT>
                      <a:noFill/>
                    </a:lnT>
                    <a:lnB>
                      <a:noFill/>
                    </a:lnB>
                  </a:tcPr>
                </a:tc>
                <a:tc>
                  <a:txBody>
                    <a:bodyPr/>
                    <a:lstStyle/>
                    <a:p>
                      <a:r>
                        <a:rPr lang="da-DK" dirty="0"/>
                        <a:t>3</a:t>
                      </a:r>
                    </a:p>
                  </a:txBody>
                  <a:tcPr anchor="ctr">
                    <a:lnL>
                      <a:noFill/>
                    </a:lnL>
                    <a:lnR>
                      <a:noFill/>
                    </a:lnR>
                    <a:lnT>
                      <a:noFill/>
                    </a:lnT>
                    <a:lnB>
                      <a:noFill/>
                    </a:lnB>
                  </a:tcPr>
                </a:tc>
                <a:extLst>
                  <a:ext uri="{0D108BD9-81ED-4DB2-BD59-A6C34878D82A}">
                    <a16:rowId xmlns:a16="http://schemas.microsoft.com/office/drawing/2014/main" xmlns="" val="10003"/>
                  </a:ext>
                </a:extLst>
              </a:tr>
            </a:tbl>
          </a:graphicData>
        </a:graphic>
      </p:graphicFrame>
      <p:sp>
        <p:nvSpPr>
          <p:cNvPr id="17" name="Rectangle 16"/>
          <p:cNvSpPr/>
          <p:nvPr/>
        </p:nvSpPr>
        <p:spPr bwMode="auto">
          <a:xfrm>
            <a:off x="6654800" y="4787900"/>
            <a:ext cx="2489200" cy="183356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2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54159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Expectations and speed of migration to All-IP</a:t>
            </a:r>
          </a:p>
        </p:txBody>
      </p:sp>
      <p:sp>
        <p:nvSpPr>
          <p:cNvPr id="14" name="Content Placeholder 2"/>
          <p:cNvSpPr>
            <a:spLocks noGrp="1"/>
          </p:cNvSpPr>
          <p:nvPr>
            <p:ph idx="1"/>
          </p:nvPr>
        </p:nvSpPr>
        <p:spPr>
          <a:xfrm>
            <a:off x="189263" y="2198903"/>
            <a:ext cx="8229600" cy="4175982"/>
          </a:xfrm>
        </p:spPr>
        <p:txBody>
          <a:bodyPr/>
          <a:lstStyle/>
          <a:p>
            <a:pPr marL="0" indent="0">
              <a:buClr>
                <a:srgbClr val="FF0000"/>
              </a:buClr>
              <a:buNone/>
            </a:pPr>
            <a:r>
              <a:rPr lang="en-US" sz="1400" b="1" dirty="0"/>
              <a:t>Expectations of the end-user </a:t>
            </a:r>
            <a:r>
              <a:rPr lang="en-US" sz="1400" dirty="0"/>
              <a:t>(early adopters to laggards)</a:t>
            </a:r>
          </a:p>
          <a:p>
            <a:pPr marL="0" indent="0">
              <a:buClr>
                <a:srgbClr val="FF0000"/>
              </a:buClr>
              <a:buNone/>
            </a:pPr>
            <a:r>
              <a:rPr lang="en-US" sz="1400" dirty="0"/>
              <a:t> - some users expect faster speeds and greater choice of services </a:t>
            </a:r>
          </a:p>
          <a:p>
            <a:pPr marL="0" indent="0">
              <a:buClr>
                <a:srgbClr val="FF0000"/>
              </a:buClr>
              <a:buNone/>
            </a:pPr>
            <a:r>
              <a:rPr lang="en-US" sz="1400" dirty="0"/>
              <a:t> - some users are happy with a quality voice service</a:t>
            </a:r>
          </a:p>
          <a:p>
            <a:pPr marL="0" indent="0">
              <a:buClr>
                <a:srgbClr val="FF0000"/>
              </a:buClr>
              <a:buNone/>
            </a:pPr>
            <a:endParaRPr lang="en-US" sz="1400" dirty="0"/>
          </a:p>
          <a:p>
            <a:pPr marL="0" indent="0">
              <a:buClr>
                <a:srgbClr val="FF0000"/>
              </a:buClr>
              <a:buNone/>
            </a:pPr>
            <a:r>
              <a:rPr lang="en-US" sz="1400" b="1" dirty="0"/>
              <a:t>Expectations of operators </a:t>
            </a:r>
          </a:p>
          <a:p>
            <a:pPr marL="0" indent="0">
              <a:buClr>
                <a:srgbClr val="FF0000"/>
              </a:buClr>
              <a:buNone/>
            </a:pPr>
            <a:r>
              <a:rPr lang="en-US" sz="1400" dirty="0"/>
              <a:t> - return on investment</a:t>
            </a:r>
          </a:p>
          <a:p>
            <a:pPr marL="0" indent="0">
              <a:buClr>
                <a:srgbClr val="FF0000"/>
              </a:buClr>
              <a:buNone/>
            </a:pPr>
            <a:r>
              <a:rPr lang="en-US" sz="1400" dirty="0"/>
              <a:t> - customer retention </a:t>
            </a:r>
          </a:p>
          <a:p>
            <a:pPr marL="0" indent="0">
              <a:buClr>
                <a:srgbClr val="FF0000"/>
              </a:buClr>
              <a:buNone/>
            </a:pPr>
            <a:r>
              <a:rPr lang="en-US" sz="1400" dirty="0"/>
              <a:t> - cost reduction</a:t>
            </a:r>
          </a:p>
          <a:p>
            <a:pPr marL="0" indent="0">
              <a:buClr>
                <a:srgbClr val="FF0000"/>
              </a:buClr>
              <a:buNone/>
            </a:pPr>
            <a:endParaRPr lang="en-US" sz="1400" dirty="0"/>
          </a:p>
          <a:p>
            <a:pPr marL="0" indent="0">
              <a:buClr>
                <a:srgbClr val="FF0000"/>
              </a:buClr>
              <a:buNone/>
            </a:pPr>
            <a:endParaRPr lang="en-US" sz="1400" dirty="0"/>
          </a:p>
          <a:p>
            <a:pPr marL="0" indent="0">
              <a:buClr>
                <a:srgbClr val="FF0000"/>
              </a:buClr>
              <a:buNone/>
            </a:pPr>
            <a:r>
              <a:rPr lang="en-US" sz="1400" b="1" dirty="0"/>
              <a:t>Expectations of OTT players </a:t>
            </a:r>
            <a:r>
              <a:rPr lang="en-US" sz="1400" dirty="0"/>
              <a:t>(greater bandwidth)</a:t>
            </a:r>
          </a:p>
          <a:p>
            <a:pPr marL="0" indent="0">
              <a:buClr>
                <a:srgbClr val="FF0000"/>
              </a:buClr>
              <a:buNone/>
            </a:pPr>
            <a:r>
              <a:rPr lang="en-US" sz="1400" dirty="0"/>
              <a:t> - greater bandwidth and coverage means more people to view ads</a:t>
            </a:r>
          </a:p>
          <a:p>
            <a:pPr marL="0" indent="0">
              <a:buClr>
                <a:srgbClr val="FF0000"/>
              </a:buClr>
              <a:buNone/>
            </a:pPr>
            <a:endParaRPr lang="en-US" sz="1400" dirty="0"/>
          </a:p>
          <a:p>
            <a:pPr marL="0" indent="0">
              <a:buClr>
                <a:srgbClr val="FF0000"/>
              </a:buClr>
              <a:buNone/>
            </a:pPr>
            <a:r>
              <a:rPr lang="en-US" sz="1400" b="1" dirty="0"/>
              <a:t>Expectations of regulators</a:t>
            </a:r>
          </a:p>
          <a:p>
            <a:pPr marL="0" indent="0">
              <a:buClr>
                <a:srgbClr val="FF0000"/>
              </a:buClr>
              <a:buNone/>
            </a:pPr>
            <a:r>
              <a:rPr lang="en-US" sz="1400" dirty="0"/>
              <a:t> - universal service obligations, competition, innovation</a:t>
            </a:r>
          </a:p>
          <a:p>
            <a:pPr marL="0" indent="0">
              <a:buClr>
                <a:srgbClr val="FF0000"/>
              </a:buClr>
              <a:buNone/>
            </a:pPr>
            <a:r>
              <a:rPr lang="en-US" sz="1400" dirty="0"/>
              <a:t> - access to emergency services and provision of caller location information </a:t>
            </a:r>
          </a:p>
          <a:p>
            <a:pPr marL="0" indent="0">
              <a:buClr>
                <a:srgbClr val="FF0000"/>
              </a:buClr>
              <a:buNone/>
            </a:pPr>
            <a:r>
              <a:rPr lang="en-US" sz="1400" dirty="0"/>
              <a:t> - lawful interception</a:t>
            </a:r>
          </a:p>
          <a:p>
            <a:pPr marL="0" indent="0">
              <a:buClr>
                <a:srgbClr val="FF0000"/>
              </a:buClr>
              <a:buNone/>
            </a:pPr>
            <a:r>
              <a:rPr lang="en-US" sz="1400" dirty="0"/>
              <a:t> - quality of service and security</a:t>
            </a:r>
          </a:p>
        </p:txBody>
      </p:sp>
      <p:pic>
        <p:nvPicPr>
          <p:cNvPr id="11"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31586" y="2971812"/>
            <a:ext cx="4712414" cy="1701788"/>
          </a:xfrm>
          <a:prstGeom prst="rect">
            <a:avLst/>
          </a:prstGeom>
          <a:noFill/>
          <a:ln>
            <a:noFill/>
          </a:ln>
        </p:spPr>
      </p:pic>
    </p:spTree>
    <p:extLst>
      <p:ext uri="{BB962C8B-B14F-4D97-AF65-F5344CB8AC3E}">
        <p14:creationId xmlns:p14="http://schemas.microsoft.com/office/powerpoint/2010/main" val="59426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da-DK" altLang="da-DK">
                <a:latin typeface="Arial" charset="0"/>
                <a:ea typeface="ＭＳ Ｐゴシック" pitchFamily="34" charset="-128"/>
              </a:rPr>
              <a:t>The roadmap to All-IP</a:t>
            </a:r>
          </a:p>
        </p:txBody>
      </p:sp>
      <p:sp>
        <p:nvSpPr>
          <p:cNvPr id="409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fld id="{DC668A1F-BEB4-498B-9518-9C25DF90635F}" type="slidenum">
              <a:rPr lang="en-US" altLang="da-DK" sz="900" smtClean="0">
                <a:solidFill>
                  <a:srgbClr val="887F6E"/>
                </a:solidFill>
              </a:rPr>
              <a:pPr eaLnBrk="1" hangingPunct="1">
                <a:spcBef>
                  <a:spcPct val="0"/>
                </a:spcBef>
                <a:buFontTx/>
                <a:buNone/>
              </a:pPr>
              <a:t>7</a:t>
            </a:fld>
            <a:endParaRPr lang="en-US" altLang="da-DK" sz="900" dirty="0">
              <a:solidFill>
                <a:srgbClr val="887F6E"/>
              </a:solidFill>
            </a:endParaRPr>
          </a:p>
        </p:txBody>
      </p:sp>
      <p:grpSp>
        <p:nvGrpSpPr>
          <p:cNvPr id="4100" name="Group 9"/>
          <p:cNvGrpSpPr>
            <a:grpSpLocks/>
          </p:cNvGrpSpPr>
          <p:nvPr/>
        </p:nvGrpSpPr>
        <p:grpSpPr bwMode="auto">
          <a:xfrm>
            <a:off x="1412495" y="2161858"/>
            <a:ext cx="7335838" cy="4374039"/>
            <a:chOff x="899592" y="1700808"/>
            <a:chExt cx="7335538" cy="4373991"/>
          </a:xfrm>
        </p:grpSpPr>
        <p:pic>
          <p:nvPicPr>
            <p:cNvPr id="4104" name="Picture 6"/>
            <p:cNvPicPr>
              <a:picLocks noChangeAspect="1" noChangeArrowheads="1"/>
            </p:cNvPicPr>
            <p:nvPr/>
          </p:nvPicPr>
          <p:blipFill>
            <a:blip r:embed="rId3">
              <a:extLst>
                <a:ext uri="{28A0092B-C50C-407E-A947-70E740481C1C}">
                  <a14:useLocalDpi xmlns:a14="http://schemas.microsoft.com/office/drawing/2010/main" val="0"/>
                </a:ext>
              </a:extLst>
            </a:blip>
            <a:srcRect l="21667" t="31482" r="18854" b="16110"/>
            <a:stretch>
              <a:fillRect/>
            </a:stretch>
          </p:blipFill>
          <p:spPr bwMode="auto">
            <a:xfrm>
              <a:off x="899592" y="1700808"/>
              <a:ext cx="7335538" cy="363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5" name="Group 5"/>
            <p:cNvGrpSpPr>
              <a:grpSpLocks/>
            </p:cNvGrpSpPr>
            <p:nvPr/>
          </p:nvGrpSpPr>
          <p:grpSpPr bwMode="auto">
            <a:xfrm>
              <a:off x="1015168" y="5336459"/>
              <a:ext cx="2322886" cy="677539"/>
              <a:chOff x="944588" y="5336459"/>
              <a:chExt cx="2322886" cy="677539"/>
            </a:xfrm>
          </p:grpSpPr>
          <p:sp>
            <p:nvSpPr>
              <p:cNvPr id="4" name="Pentagon 3"/>
              <p:cNvSpPr/>
              <p:nvPr/>
            </p:nvSpPr>
            <p:spPr>
              <a:xfrm>
                <a:off x="944895" y="5336143"/>
                <a:ext cx="2322417" cy="677855"/>
              </a:xfrm>
              <a:prstGeom prst="homePlate">
                <a:avLst>
                  <a:gd name="adj" fmla="val 20782"/>
                </a:avLst>
              </a:prstGeom>
              <a:solidFill>
                <a:srgbClr val="00589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4113" name="TextBox 4"/>
              <p:cNvSpPr txBox="1">
                <a:spLocks noChangeArrowheads="1"/>
              </p:cNvSpPr>
              <p:nvPr/>
            </p:nvSpPr>
            <p:spPr bwMode="auto">
              <a:xfrm>
                <a:off x="1050524" y="5490934"/>
                <a:ext cx="1857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da-DK" altLang="da-DK" sz="1600" b="1">
                    <a:solidFill>
                      <a:srgbClr val="FFFFFF"/>
                    </a:solidFill>
                    <a:cs typeface="Arial" charset="0"/>
                  </a:rPr>
                  <a:t>Numbering silos</a:t>
                </a:r>
              </a:p>
            </p:txBody>
          </p:sp>
        </p:grpSp>
        <p:grpSp>
          <p:nvGrpSpPr>
            <p:cNvPr id="4106" name="Group 8"/>
            <p:cNvGrpSpPr>
              <a:grpSpLocks/>
            </p:cNvGrpSpPr>
            <p:nvPr/>
          </p:nvGrpSpPr>
          <p:grpSpPr bwMode="auto">
            <a:xfrm>
              <a:off x="3269726" y="5337202"/>
              <a:ext cx="2448272" cy="676796"/>
              <a:chOff x="3308954" y="5337202"/>
              <a:chExt cx="2448272" cy="676796"/>
            </a:xfrm>
          </p:grpSpPr>
          <p:sp>
            <p:nvSpPr>
              <p:cNvPr id="7" name="Chevron 6"/>
              <p:cNvSpPr/>
              <p:nvPr/>
            </p:nvSpPr>
            <p:spPr>
              <a:xfrm>
                <a:off x="3308861" y="5337730"/>
                <a:ext cx="2447825" cy="676268"/>
              </a:xfrm>
              <a:prstGeom prst="chevron">
                <a:avLst>
                  <a:gd name="adj" fmla="val 20899"/>
                </a:avLst>
              </a:prstGeom>
              <a:solidFill>
                <a:srgbClr val="00589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solidFill>
                </a:endParaRPr>
              </a:p>
            </p:txBody>
          </p:sp>
          <p:sp>
            <p:nvSpPr>
              <p:cNvPr id="4111" name="TextBox 14"/>
              <p:cNvSpPr txBox="1">
                <a:spLocks noChangeArrowheads="1"/>
              </p:cNvSpPr>
              <p:nvPr/>
            </p:nvSpPr>
            <p:spPr bwMode="auto">
              <a:xfrm>
                <a:off x="3604430" y="5490934"/>
                <a:ext cx="1857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da-DK" altLang="da-DK" sz="1800" b="1">
                    <a:solidFill>
                      <a:srgbClr val="FFFFFF"/>
                    </a:solidFill>
                    <a:cs typeface="Arial" charset="0"/>
                  </a:rPr>
                  <a:t>Period of Flux!</a:t>
                </a:r>
              </a:p>
            </p:txBody>
          </p:sp>
        </p:grpSp>
        <p:grpSp>
          <p:nvGrpSpPr>
            <p:cNvPr id="4107" name="Group 17"/>
            <p:cNvGrpSpPr>
              <a:grpSpLocks/>
            </p:cNvGrpSpPr>
            <p:nvPr/>
          </p:nvGrpSpPr>
          <p:grpSpPr bwMode="auto">
            <a:xfrm>
              <a:off x="5652373" y="5336143"/>
              <a:ext cx="2447825" cy="738656"/>
              <a:chOff x="3309207" y="5336143"/>
              <a:chExt cx="2447825" cy="738656"/>
            </a:xfrm>
          </p:grpSpPr>
          <p:sp>
            <p:nvSpPr>
              <p:cNvPr id="19" name="Chevron 18"/>
              <p:cNvSpPr/>
              <p:nvPr/>
            </p:nvSpPr>
            <p:spPr>
              <a:xfrm>
                <a:off x="3309207" y="5337730"/>
                <a:ext cx="2447825" cy="676268"/>
              </a:xfrm>
              <a:prstGeom prst="chevron">
                <a:avLst>
                  <a:gd name="adj" fmla="val 20899"/>
                </a:avLst>
              </a:prstGeom>
              <a:solidFill>
                <a:srgbClr val="00589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solidFill>
                </a:endParaRPr>
              </a:p>
            </p:txBody>
          </p:sp>
          <p:sp>
            <p:nvSpPr>
              <p:cNvPr id="4109" name="TextBox 19"/>
              <p:cNvSpPr txBox="1">
                <a:spLocks noChangeArrowheads="1"/>
              </p:cNvSpPr>
              <p:nvPr/>
            </p:nvSpPr>
            <p:spPr bwMode="auto">
              <a:xfrm>
                <a:off x="3469496" y="5336143"/>
                <a:ext cx="2287535"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da-DK" altLang="da-DK" sz="1400" b="1" dirty="0">
                    <a:solidFill>
                      <a:srgbClr val="FFFFFF"/>
                    </a:solidFill>
                    <a:cs typeface="Arial" charset="0"/>
                  </a:rPr>
                  <a:t>Consolidatedd numbering ranges (P2P, M2M)</a:t>
                </a:r>
              </a:p>
            </p:txBody>
          </p:sp>
        </p:grpSp>
      </p:grpSp>
      <p:sp>
        <p:nvSpPr>
          <p:cNvPr id="4101" name="TextBox 10"/>
          <p:cNvSpPr txBox="1">
            <a:spLocks noChangeArrowheads="1"/>
          </p:cNvSpPr>
          <p:nvPr/>
        </p:nvSpPr>
        <p:spPr bwMode="auto">
          <a:xfrm>
            <a:off x="34925" y="2453006"/>
            <a:ext cx="170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da-DK" altLang="da-DK" sz="1800" dirty="0"/>
              <a:t>Networks</a:t>
            </a:r>
          </a:p>
        </p:txBody>
      </p:sp>
      <p:sp>
        <p:nvSpPr>
          <p:cNvPr id="4102" name="TextBox 22"/>
          <p:cNvSpPr txBox="1">
            <a:spLocks noChangeArrowheads="1"/>
          </p:cNvSpPr>
          <p:nvPr/>
        </p:nvSpPr>
        <p:spPr bwMode="auto">
          <a:xfrm>
            <a:off x="0" y="6010967"/>
            <a:ext cx="1700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2200">
                <a:solidFill>
                  <a:schemeClr val="tx1"/>
                </a:solidFill>
                <a:latin typeface="Arial" charset="0"/>
                <a:ea typeface="ＭＳ Ｐゴシック" pitchFamily="34" charset="-128"/>
              </a:defRPr>
            </a:lvl1pPr>
            <a:lvl2pPr marL="742950" indent="-285750" eaLnBrk="0" hangingPunct="0">
              <a:spcBef>
                <a:spcPct val="20000"/>
              </a:spcBef>
              <a:buClr>
                <a:srgbClr val="887F6E"/>
              </a:buClr>
              <a:buFont typeface="Arial" charset="0"/>
              <a:buChar char="•"/>
              <a:tabLst>
                <a:tab pos="360363" algn="l"/>
              </a:tabLst>
              <a:defRPr sz="2000">
                <a:solidFill>
                  <a:schemeClr val="tx1"/>
                </a:solidFill>
                <a:latin typeface="Arial" charset="0"/>
                <a:ea typeface="ＭＳ Ｐゴシック" pitchFamily="34" charset="-128"/>
              </a:defRPr>
            </a:lvl2pPr>
            <a:lvl3pPr marL="1143000" indent="-228600" eaLnBrk="0" hangingPunct="0">
              <a:spcBef>
                <a:spcPct val="20000"/>
              </a:spcBef>
              <a:buClr>
                <a:srgbClr val="887F6E"/>
              </a:buClr>
              <a:buFont typeface="Arial" charset="0"/>
              <a:buChar char="•"/>
              <a:defRPr>
                <a:solidFill>
                  <a:srgbClr val="000000"/>
                </a:solidFill>
                <a:latin typeface="Arial" charset="0"/>
                <a:ea typeface="ＭＳ Ｐゴシック" pitchFamily="34" charset="-128"/>
              </a:defRPr>
            </a:lvl3pPr>
            <a:lvl4pPr marL="1600200" indent="-228600" eaLnBrk="0" hangingPunct="0">
              <a:spcBef>
                <a:spcPct val="20000"/>
              </a:spcBef>
              <a:buClr>
                <a:srgbClr val="887F6E"/>
              </a:buClr>
              <a:buFont typeface="Arial" charset="0"/>
              <a:buChar char="•"/>
              <a:tabLst>
                <a:tab pos="1079500" algn="l"/>
              </a:tabLst>
              <a:defRPr>
                <a:solidFill>
                  <a:srgbClr val="000000"/>
                </a:solidFill>
                <a:latin typeface="Arial" charset="0"/>
                <a:ea typeface="ＭＳ Ｐゴシック" pitchFamily="34" charset="-128"/>
              </a:defRPr>
            </a:lvl4pPr>
            <a:lvl5pPr marL="2057400" indent="-228600" eaLnBrk="0" hangingPunct="0">
              <a:spcBef>
                <a:spcPct val="20000"/>
              </a:spcBef>
              <a:buClr>
                <a:srgbClr val="887F6E"/>
              </a:buClr>
              <a:buFont typeface="Arial" charset="0"/>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887F6E"/>
              </a:buClr>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da-DK" altLang="da-DK" sz="1800" dirty="0"/>
              <a:t>Numbering</a:t>
            </a:r>
          </a:p>
        </p:txBody>
      </p:sp>
    </p:spTree>
    <p:extLst>
      <p:ext uri="{BB962C8B-B14F-4D97-AF65-F5344CB8AC3E}">
        <p14:creationId xmlns:p14="http://schemas.microsoft.com/office/powerpoint/2010/main" val="414842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362200"/>
            <a:ext cx="3977640" cy="3810000"/>
          </a:xfrm>
        </p:spPr>
        <p:txBody>
          <a:bodyPr/>
          <a:lstStyle/>
          <a:p>
            <a:pPr marL="0" indent="0" algn="just">
              <a:buNone/>
            </a:pPr>
            <a:r>
              <a:rPr lang="en-US" sz="1400" dirty="0"/>
              <a:t>The use of telephone numbers instead of subscriber names to indicate to the telephone operator what destination line a caller wished to be connected to was developed and first used in the autumn of 1879 in Lowell, Massachusetts during a measles epidemic. Moses Greeley Parker, a local doctor, realized that if all four of the city's operators were incapacitated by the epidemic, their replacements would have great trouble quickly learning which of the switchboard's 200 jacks were assigned to which subscribers. He recommended the use of numbers instead.</a:t>
            </a:r>
            <a:endParaRPr lang="da-DK" sz="1400" dirty="0"/>
          </a:p>
        </p:txBody>
      </p:sp>
      <p:sp>
        <p:nvSpPr>
          <p:cNvPr id="5" name="Title 4"/>
          <p:cNvSpPr>
            <a:spLocks noGrp="1"/>
          </p:cNvSpPr>
          <p:nvPr>
            <p:ph type="title"/>
          </p:nvPr>
        </p:nvSpPr>
        <p:spPr/>
        <p:txBody>
          <a:bodyPr/>
          <a:lstStyle/>
          <a:p>
            <a:r>
              <a:rPr lang="da-DK" dirty="0"/>
              <a:t>Origin of telephone numbers</a:t>
            </a:r>
          </a:p>
        </p:txBody>
      </p:sp>
      <p:pic>
        <p:nvPicPr>
          <p:cNvPr id="1026" name="Picture 2" descr="Switch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309" y="2442210"/>
            <a:ext cx="3414512" cy="269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1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Evolution to direct dialling</a:t>
            </a:r>
          </a:p>
        </p:txBody>
      </p:sp>
      <p:pic>
        <p:nvPicPr>
          <p:cNvPr id="6146" name="Picture 2" descr="https://lh3.googleusercontent.com/-euTEyDkkFcE/TYWNlMHtAiI/AAAAAAAAAGg/ukFDq_Eh4fA/s1600/DSC00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997" y="2692400"/>
            <a:ext cx="4014466" cy="30149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en/f/f2/PSTN_office_classification_hierarch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27337"/>
            <a:ext cx="46291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45781"/>
      </p:ext>
    </p:extLst>
  </p:cSld>
  <p:clrMapOvr>
    <a:masterClrMapping/>
  </p:clrMapOvr>
</p:sld>
</file>

<file path=ppt/theme/theme1.xml><?xml version="1.0" encoding="utf-8"?>
<a:theme xmlns:a="http://schemas.openxmlformats.org/drawingml/2006/main" name="ECO New Presentation Template - JR 18.1.2012">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 New Presentation Template - JR 18.1.2012</Template>
  <TotalTime>18396</TotalTime>
  <Words>2596</Words>
  <Application>Microsoft Office PowerPoint</Application>
  <PresentationFormat>On-screen Show (4:3)</PresentationFormat>
  <Paragraphs>311</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ECO New Presentation Template - JR 18.1.2012</vt:lpstr>
      <vt:lpstr>PowerPoint Presentation</vt:lpstr>
      <vt:lpstr>Numbering and Networks</vt:lpstr>
      <vt:lpstr>ECC Strategic Plan – Major topics for the next 5 years </vt:lpstr>
      <vt:lpstr>Predicting “speed of evolution” and “legacy phase out”  Key events in the last 20 years</vt:lpstr>
      <vt:lpstr>Predicting “speed of evolution” and “legacy phase out”  Key events in the last 20 years</vt:lpstr>
      <vt:lpstr>Expectations and speed of migration to All-IP</vt:lpstr>
      <vt:lpstr>The roadmap to All-IP</vt:lpstr>
      <vt:lpstr>Origin of telephone numbers</vt:lpstr>
      <vt:lpstr>Evolution to direct dialling</vt:lpstr>
      <vt:lpstr>ITU-T E.164</vt:lpstr>
      <vt:lpstr>Management of Numbering &amp; Identifiers</vt:lpstr>
      <vt:lpstr>Numbering assignment: Organisation of the old world</vt:lpstr>
      <vt:lpstr>Numbering assignment: Organisation of the new world</vt:lpstr>
      <vt:lpstr>Will telephone numbers ever be obselete?</vt:lpstr>
      <vt:lpstr>New uses for numbers – SMS Authentication</vt:lpstr>
      <vt:lpstr>Future of telephone number for routing</vt:lpstr>
      <vt:lpstr>ECC Strategic Plan – Major topics for the next 5 years </vt:lpstr>
      <vt:lpstr>By 2019, 50% of Total Connections in Europe will be M2M</vt:lpstr>
      <vt:lpstr>“BUT………….M2M Traffic Only About 3% by 2019”</vt:lpstr>
      <vt:lpstr>“Only 9% of all cellular connections will be M2M/IoT by 2019”</vt:lpstr>
      <vt:lpstr>What does this mean for numbering?</vt:lpstr>
      <vt:lpstr>PowerPoint Presentation</vt:lpstr>
      <vt:lpstr>The embedded SIM/eUICC</vt:lpstr>
      <vt:lpstr>eCall – brief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Headline Work Items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Jukka Rakkolainen</dc:creator>
  <cp:lastModifiedBy>Bruno Espinosa</cp:lastModifiedBy>
  <cp:revision>190</cp:revision>
  <cp:lastPrinted>2011-05-18T14:18:53Z</cp:lastPrinted>
  <dcterms:created xsi:type="dcterms:W3CDTF">2012-08-07T07:54:39Z</dcterms:created>
  <dcterms:modified xsi:type="dcterms:W3CDTF">2016-04-04T21:14:50Z</dcterms:modified>
</cp:coreProperties>
</file>